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75" r:id="rId3"/>
    <p:sldId id="258" r:id="rId4"/>
    <p:sldId id="259" r:id="rId5"/>
    <p:sldId id="263" r:id="rId6"/>
    <p:sldId id="272" r:id="rId7"/>
    <p:sldId id="265" r:id="rId8"/>
    <p:sldId id="271" r:id="rId9"/>
    <p:sldId id="267" r:id="rId10"/>
    <p:sldId id="268" r:id="rId11"/>
    <p:sldId id="269" r:id="rId12"/>
    <p:sldId id="270" r:id="rId13"/>
    <p:sldId id="261" r:id="rId14"/>
    <p:sldId id="273" r:id="rId15"/>
    <p:sldId id="266" r:id="rId16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90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12192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11988800" y="3048"/>
            <a:ext cx="2032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2032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12192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95072" y="6391657"/>
            <a:ext cx="11777472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828800" y="2819400"/>
            <a:ext cx="85344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07B11-F8C7-4961-957B-7E87805E7537}" type="datetimeFigureOut">
              <a:rPr lang="ru-RU" smtClean="0"/>
              <a:t>21.02.2024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207264" y="2420112"/>
            <a:ext cx="11777472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auto">
          <a:xfrm>
            <a:off x="203200" y="152400"/>
            <a:ext cx="11777472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Овал 12"/>
          <p:cNvSpPr/>
          <p:nvPr/>
        </p:nvSpPr>
        <p:spPr>
          <a:xfrm>
            <a:off x="5689600" y="2115312"/>
            <a:ext cx="8128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5815584" y="2209800"/>
            <a:ext cx="560832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5791200" y="2199451"/>
            <a:ext cx="6096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52F905E9-2C10-4403-9402-2B729126B2F2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914400" y="381000"/>
            <a:ext cx="103632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425650921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07B11-F8C7-4961-957B-7E87805E7537}" type="datetimeFigureOut">
              <a:rPr lang="ru-RU" smtClean="0"/>
              <a:t>21.02.2024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F905E9-2C10-4403-9402-2B729126B2F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3716598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>
            <a:spLocks noChangeArrowheads="1"/>
          </p:cNvSpPr>
          <p:nvPr/>
        </p:nvSpPr>
        <p:spPr bwMode="white">
          <a:xfrm>
            <a:off x="0" y="6705600"/>
            <a:ext cx="12192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white">
          <a:xfrm>
            <a:off x="9347200" y="0"/>
            <a:ext cx="28448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white">
          <a:xfrm>
            <a:off x="0" y="0"/>
            <a:ext cx="12192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white">
          <a:xfrm>
            <a:off x="0" y="0"/>
            <a:ext cx="2032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>
            <a:spLocks noChangeArrowheads="1"/>
          </p:cNvSpPr>
          <p:nvPr/>
        </p:nvSpPr>
        <p:spPr bwMode="auto">
          <a:xfrm>
            <a:off x="195072" y="6391657"/>
            <a:ext cx="11777472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203200" y="155448"/>
            <a:ext cx="11777472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 rot="5400000">
            <a:off x="6403340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9119616" y="2925763"/>
            <a:ext cx="8128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Овал 14"/>
          <p:cNvSpPr/>
          <p:nvPr/>
        </p:nvSpPr>
        <p:spPr>
          <a:xfrm>
            <a:off x="9245600" y="3020251"/>
            <a:ext cx="560832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9221216" y="3009902"/>
            <a:ext cx="609600" cy="441325"/>
          </a:xfrm>
        </p:spPr>
        <p:txBody>
          <a:bodyPr/>
          <a:lstStyle/>
          <a:p>
            <a:fld id="{52F905E9-2C10-4403-9402-2B729126B2F2}" type="slidenum">
              <a:rPr lang="ru-RU" smtClean="0"/>
              <a:t>‹#›</a:t>
            </a:fld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06400" y="304800"/>
            <a:ext cx="8737600" cy="5821366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07B11-F8C7-4961-957B-7E87805E7537}" type="datetimeFigureOut">
              <a:rPr lang="ru-RU" smtClean="0"/>
              <a:t>21.02.2024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9855200" y="304802"/>
            <a:ext cx="1930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382647071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07B11-F8C7-4961-957B-7E87805E7537}" type="datetimeFigureOut">
              <a:rPr lang="ru-RU" smtClean="0"/>
              <a:t>21.02.2024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5815584" y="1026373"/>
            <a:ext cx="609600" cy="441325"/>
          </a:xfrm>
        </p:spPr>
        <p:txBody>
          <a:bodyPr/>
          <a:lstStyle/>
          <a:p>
            <a:fld id="{52F905E9-2C10-4403-9402-2B729126B2F2}" type="slidenum">
              <a:rPr lang="ru-RU" smtClean="0"/>
              <a:t>‹#›</a:t>
            </a:fld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02336" y="1527048"/>
            <a:ext cx="1133856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134146869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2032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12192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12192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11988800" y="19050"/>
            <a:ext cx="2032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203200" y="2286000"/>
            <a:ext cx="11777472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207264" y="142352"/>
            <a:ext cx="11777472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824568" y="2743200"/>
            <a:ext cx="8640232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195072" y="6391657"/>
            <a:ext cx="11777472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Прямоугольник 13"/>
          <p:cNvSpPr>
            <a:spLocks noChangeArrowheads="1"/>
          </p:cNvSpPr>
          <p:nvPr/>
        </p:nvSpPr>
        <p:spPr bwMode="auto">
          <a:xfrm>
            <a:off x="203200" y="152400"/>
            <a:ext cx="11777472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07B11-F8C7-4961-957B-7E87805E7537}" type="datetimeFigureOut">
              <a:rPr lang="ru-RU" smtClean="0"/>
              <a:t>21.02.2024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203200" y="2438400"/>
            <a:ext cx="11777472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Овал 9"/>
          <p:cNvSpPr/>
          <p:nvPr/>
        </p:nvSpPr>
        <p:spPr>
          <a:xfrm>
            <a:off x="5689600" y="2115312"/>
            <a:ext cx="8128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Овал 10"/>
          <p:cNvSpPr/>
          <p:nvPr/>
        </p:nvSpPr>
        <p:spPr>
          <a:xfrm>
            <a:off x="5815584" y="2209800"/>
            <a:ext cx="560832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5791200" y="2199451"/>
            <a:ext cx="6096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52F905E9-2C10-4403-9402-2B729126B2F2}" type="slidenum">
              <a:rPr lang="ru-RU" smtClean="0"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3084" y="533400"/>
            <a:ext cx="103632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268812014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02336" y="228600"/>
            <a:ext cx="11379200" cy="758952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7721600" y="6409944"/>
            <a:ext cx="4059936" cy="365760"/>
          </a:xfrm>
        </p:spPr>
        <p:txBody>
          <a:bodyPr/>
          <a:lstStyle/>
          <a:p>
            <a:fld id="{E5407B11-F8C7-4961-957B-7E87805E7537}" type="datetimeFigureOut">
              <a:rPr lang="ru-RU" smtClean="0"/>
              <a:t>21.02.2024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F905E9-2C10-4403-9402-2B729126B2F2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 flipV="1">
            <a:off x="6084107" y="1575653"/>
            <a:ext cx="11895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Содержимое 9"/>
          <p:cNvSpPr>
            <a:spLocks noGrp="1"/>
          </p:cNvSpPr>
          <p:nvPr>
            <p:ph sz="half" idx="1"/>
          </p:nvPr>
        </p:nvSpPr>
        <p:spPr>
          <a:xfrm>
            <a:off x="402336" y="1371600"/>
            <a:ext cx="53848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Содержимое 11"/>
          <p:cNvSpPr>
            <a:spLocks noGrp="1"/>
          </p:cNvSpPr>
          <p:nvPr>
            <p:ph sz="half" idx="2"/>
          </p:nvPr>
        </p:nvSpPr>
        <p:spPr>
          <a:xfrm>
            <a:off x="6400800" y="1371600"/>
            <a:ext cx="53848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340159191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 flipV="1">
            <a:off x="6096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Прямоугольник 19"/>
          <p:cNvSpPr>
            <a:spLocks noChangeArrowheads="1"/>
          </p:cNvSpPr>
          <p:nvPr/>
        </p:nvSpPr>
        <p:spPr bwMode="white">
          <a:xfrm>
            <a:off x="0" y="0"/>
            <a:ext cx="12192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0" y="6705600"/>
            <a:ext cx="12192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Прямоугольник 20"/>
          <p:cNvSpPr>
            <a:spLocks noChangeArrowheads="1"/>
          </p:cNvSpPr>
          <p:nvPr/>
        </p:nvSpPr>
        <p:spPr bwMode="white">
          <a:xfrm>
            <a:off x="0" y="0"/>
            <a:ext cx="2032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Прямоугольник 21"/>
          <p:cNvSpPr>
            <a:spLocks noChangeArrowheads="1"/>
          </p:cNvSpPr>
          <p:nvPr/>
        </p:nvSpPr>
        <p:spPr bwMode="white">
          <a:xfrm>
            <a:off x="11988800" y="0"/>
            <a:ext cx="2032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203200" y="1371600"/>
            <a:ext cx="11777472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194564" y="6391656"/>
            <a:ext cx="11777472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02336" y="1524000"/>
            <a:ext cx="5386917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6388441" y="1524000"/>
            <a:ext cx="5389033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07B11-F8C7-4961-957B-7E87805E7537}" type="datetimeFigureOut">
              <a:rPr lang="ru-RU" smtClean="0"/>
              <a:t>21.02.2024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406400" y="6409944"/>
            <a:ext cx="4775200" cy="365760"/>
          </a:xfrm>
        </p:spPr>
        <p:txBody>
          <a:bodyPr/>
          <a:lstStyle/>
          <a:p>
            <a:endParaRPr lang="ru-RU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203200" y="1280160"/>
            <a:ext cx="11777472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auto">
          <a:xfrm>
            <a:off x="203200" y="155448"/>
            <a:ext cx="11777472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Содержимое 23"/>
          <p:cNvSpPr>
            <a:spLocks noGrp="1"/>
          </p:cNvSpPr>
          <p:nvPr>
            <p:ph sz="quarter" idx="2"/>
          </p:nvPr>
        </p:nvSpPr>
        <p:spPr>
          <a:xfrm>
            <a:off x="402336" y="2471383"/>
            <a:ext cx="5388864" cy="3818404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6" name="Содержимое 25"/>
          <p:cNvSpPr>
            <a:spLocks noGrp="1"/>
          </p:cNvSpPr>
          <p:nvPr>
            <p:ph sz="quarter" idx="4"/>
          </p:nvPr>
        </p:nvSpPr>
        <p:spPr>
          <a:xfrm>
            <a:off x="6400800" y="2471383"/>
            <a:ext cx="5384800" cy="382219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Овал 24"/>
          <p:cNvSpPr/>
          <p:nvPr/>
        </p:nvSpPr>
        <p:spPr>
          <a:xfrm>
            <a:off x="5689600" y="956036"/>
            <a:ext cx="8128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Овал 26"/>
          <p:cNvSpPr/>
          <p:nvPr/>
        </p:nvSpPr>
        <p:spPr>
          <a:xfrm>
            <a:off x="5815584" y="1050524"/>
            <a:ext cx="560832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5791200" y="1042417"/>
            <a:ext cx="609600" cy="441325"/>
          </a:xfrm>
        </p:spPr>
        <p:txBody>
          <a:bodyPr/>
          <a:lstStyle>
            <a:lvl1pPr algn="ctr">
              <a:defRPr/>
            </a:lvl1pPr>
          </a:lstStyle>
          <a:p>
            <a:fld id="{52F905E9-2C10-4403-9402-2B729126B2F2}" type="slidenum">
              <a:rPr lang="ru-RU" smtClean="0"/>
              <a:t>‹#›</a:t>
            </a:fld>
            <a:endParaRPr lang="ru-RU"/>
          </a:p>
        </p:txBody>
      </p:sp>
      <p:sp>
        <p:nvSpPr>
          <p:cNvPr id="23" name="Заголовок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347641612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07B11-F8C7-4961-957B-7E87805E7537}" type="datetimeFigureOut">
              <a:rPr lang="ru-RU" smtClean="0"/>
              <a:t>21.02.2024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5791200" y="1036021"/>
            <a:ext cx="609600" cy="441325"/>
          </a:xfrm>
        </p:spPr>
        <p:txBody>
          <a:bodyPr/>
          <a:lstStyle/>
          <a:p>
            <a:fld id="{52F905E9-2C10-4403-9402-2B729126B2F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549219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>
            <a:spLocks noChangeArrowheads="1"/>
          </p:cNvSpPr>
          <p:nvPr/>
        </p:nvSpPr>
        <p:spPr bwMode="white">
          <a:xfrm>
            <a:off x="0" y="6705600"/>
            <a:ext cx="12192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white">
          <a:xfrm>
            <a:off x="0" y="0"/>
            <a:ext cx="12192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white">
          <a:xfrm>
            <a:off x="11988800" y="0"/>
            <a:ext cx="2032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white">
          <a:xfrm>
            <a:off x="0" y="0"/>
            <a:ext cx="2032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Прямоугольник 4"/>
          <p:cNvSpPr>
            <a:spLocks noChangeArrowheads="1"/>
          </p:cNvSpPr>
          <p:nvPr/>
        </p:nvSpPr>
        <p:spPr bwMode="auto">
          <a:xfrm>
            <a:off x="195072" y="6391657"/>
            <a:ext cx="11777472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Прямоугольник 5"/>
          <p:cNvSpPr>
            <a:spLocks noChangeArrowheads="1"/>
          </p:cNvSpPr>
          <p:nvPr/>
        </p:nvSpPr>
        <p:spPr bwMode="auto">
          <a:xfrm>
            <a:off x="203200" y="158496"/>
            <a:ext cx="11777472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07B11-F8C7-4961-957B-7E87805E7537}" type="datetimeFigureOut">
              <a:rPr lang="ru-RU" smtClean="0"/>
              <a:t>21.02.2024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5689600" y="6324600"/>
            <a:ext cx="8128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52F905E9-2C10-4403-9402-2B729126B2F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418645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Прямоугольник 18"/>
          <p:cNvSpPr>
            <a:spLocks noChangeArrowheads="1"/>
          </p:cNvSpPr>
          <p:nvPr/>
        </p:nvSpPr>
        <p:spPr bwMode="auto">
          <a:xfrm>
            <a:off x="203200" y="152400"/>
            <a:ext cx="11777472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12192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11988800" y="0"/>
            <a:ext cx="2032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12192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2032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Прямоугольник 12"/>
          <p:cNvSpPr/>
          <p:nvPr/>
        </p:nvSpPr>
        <p:spPr>
          <a:xfrm>
            <a:off x="203200" y="609600"/>
            <a:ext cx="36576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8000" y="914400"/>
            <a:ext cx="31496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08000" y="1981201"/>
            <a:ext cx="31496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203200" y="152400"/>
            <a:ext cx="11777472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203200" y="533400"/>
            <a:ext cx="11777472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Содержимое 19"/>
          <p:cNvSpPr>
            <a:spLocks noGrp="1"/>
          </p:cNvSpPr>
          <p:nvPr>
            <p:ph sz="quarter" idx="1"/>
          </p:nvPr>
        </p:nvSpPr>
        <p:spPr>
          <a:xfrm>
            <a:off x="4165600" y="685800"/>
            <a:ext cx="7518400" cy="5410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Овал 9"/>
          <p:cNvSpPr/>
          <p:nvPr/>
        </p:nvSpPr>
        <p:spPr>
          <a:xfrm>
            <a:off x="1727200" y="228600"/>
            <a:ext cx="8128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Овал 10"/>
          <p:cNvSpPr/>
          <p:nvPr/>
        </p:nvSpPr>
        <p:spPr>
          <a:xfrm>
            <a:off x="1853184" y="323088"/>
            <a:ext cx="560832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828800" y="312739"/>
            <a:ext cx="6096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52F905E9-2C10-4403-9402-2B729126B2F2}" type="slidenum">
              <a:rPr lang="ru-RU" smtClean="0"/>
              <a:t>‹#›</a:t>
            </a:fld>
            <a:endParaRPr lang="ru-RU"/>
          </a:p>
        </p:txBody>
      </p:sp>
      <p:sp>
        <p:nvSpPr>
          <p:cNvPr id="21" name="Прямоугольник 20"/>
          <p:cNvSpPr>
            <a:spLocks noChangeArrowheads="1"/>
          </p:cNvSpPr>
          <p:nvPr/>
        </p:nvSpPr>
        <p:spPr bwMode="auto">
          <a:xfrm>
            <a:off x="199136" y="6388386"/>
            <a:ext cx="11777472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07B11-F8C7-4961-957B-7E87805E7537}" type="datetimeFigureOut">
              <a:rPr lang="ru-RU" smtClean="0"/>
              <a:t>21.02.2024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02336" y="6410848"/>
            <a:ext cx="4511040" cy="365760"/>
          </a:xfrm>
        </p:spPr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2818316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Прямая соединительная линия 20"/>
          <p:cNvSpPr>
            <a:spLocks noChangeShapeType="1"/>
          </p:cNvSpPr>
          <p:nvPr/>
        </p:nvSpPr>
        <p:spPr bwMode="auto">
          <a:xfrm>
            <a:off x="203200" y="533400"/>
            <a:ext cx="11777472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0" y="6705600"/>
            <a:ext cx="12192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11988800" y="0"/>
            <a:ext cx="2032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12192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2032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Прямоугольник 19"/>
          <p:cNvSpPr>
            <a:spLocks noChangeArrowheads="1"/>
          </p:cNvSpPr>
          <p:nvPr/>
        </p:nvSpPr>
        <p:spPr bwMode="auto">
          <a:xfrm>
            <a:off x="203200" y="152400"/>
            <a:ext cx="11777472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203200" y="609600"/>
            <a:ext cx="36576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auto">
          <a:xfrm>
            <a:off x="203200" y="155448"/>
            <a:ext cx="11777472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Овал 11"/>
          <p:cNvSpPr/>
          <p:nvPr/>
        </p:nvSpPr>
        <p:spPr>
          <a:xfrm>
            <a:off x="1727200" y="228600"/>
            <a:ext cx="8128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1853184" y="323088"/>
            <a:ext cx="560832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828800" y="312739"/>
            <a:ext cx="609600" cy="441325"/>
          </a:xfrm>
        </p:spPr>
        <p:txBody>
          <a:bodyPr/>
          <a:lstStyle/>
          <a:p>
            <a:fld id="{52F905E9-2C10-4403-9402-2B729126B2F2}" type="slidenum">
              <a:rPr lang="ru-RU" smtClean="0"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000500" y="5029200"/>
            <a:ext cx="78232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000500" y="609600"/>
            <a:ext cx="78232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08000" y="990600"/>
            <a:ext cx="32512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2" name="Прямоугольник 21"/>
          <p:cNvSpPr>
            <a:spLocks noChangeArrowheads="1"/>
          </p:cNvSpPr>
          <p:nvPr/>
        </p:nvSpPr>
        <p:spPr bwMode="auto">
          <a:xfrm>
            <a:off x="199136" y="6388386"/>
            <a:ext cx="11777472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7717536" y="6404984"/>
            <a:ext cx="4059936" cy="365760"/>
          </a:xfrm>
        </p:spPr>
        <p:txBody>
          <a:bodyPr/>
          <a:lstStyle/>
          <a:p>
            <a:fld id="{E5407B11-F8C7-4961-957B-7E87805E7537}" type="datetimeFigureOut">
              <a:rPr lang="ru-RU" smtClean="0"/>
              <a:t>21.02.2024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02336" y="6410848"/>
            <a:ext cx="4779264" cy="365760"/>
          </a:xfrm>
        </p:spPr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517490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6705600"/>
            <a:ext cx="12192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1"/>
            <a:ext cx="12192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2032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11988800" y="0"/>
            <a:ext cx="2032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auto">
          <a:xfrm>
            <a:off x="199136" y="6388386"/>
            <a:ext cx="11777472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7721600" y="6404984"/>
            <a:ext cx="4059936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E5407B11-F8C7-4961-957B-7E87805E7537}" type="datetimeFigureOut">
              <a:rPr lang="ru-RU" smtClean="0"/>
              <a:t>21.02.2024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406400" y="6410848"/>
            <a:ext cx="4775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203200" y="155448"/>
            <a:ext cx="11777472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203200" y="1276743"/>
            <a:ext cx="1177747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5689600" y="956036"/>
            <a:ext cx="8128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Овал 14"/>
          <p:cNvSpPr/>
          <p:nvPr/>
        </p:nvSpPr>
        <p:spPr>
          <a:xfrm>
            <a:off x="5815584" y="1050524"/>
            <a:ext cx="560832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5791200" y="1040175"/>
            <a:ext cx="6096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52F905E9-2C10-4403-9402-2B729126B2F2}" type="slidenum">
              <a:rPr lang="ru-RU" smtClean="0"/>
              <a:t>‹#›</a:t>
            </a:fld>
            <a:endParaRPr lang="ru-RU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02336" y="228600"/>
            <a:ext cx="113792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02336" y="1524000"/>
            <a:ext cx="113792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9592252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2514599" y="130435"/>
            <a:ext cx="694592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k-KZ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/>
                <a:ea typeface="+mn-ea"/>
                <a:cs typeface="+mn-cs"/>
              </a:rPr>
              <a:t>Әл-Фараби атындағы Қазақ Ұлттық Университеті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k-KZ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/>
                <a:ea typeface="+mn-ea"/>
                <a:cs typeface="+mn-cs"/>
              </a:rPr>
              <a:t>Биология және биотехнология факультеті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k-KZ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/>
                <a:ea typeface="+mn-ea"/>
                <a:cs typeface="+mn-cs"/>
              </a:rPr>
              <a:t>Биофизика, биомедицина және нейроғылым кафедрасы </a:t>
            </a:r>
            <a:endParaRPr kumimoji="0" lang="ru-RU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eorgia"/>
              <a:ea typeface="+mn-ea"/>
              <a:cs typeface="+mn-cs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923193" y="2801807"/>
            <a:ext cx="10374923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k-KZ" sz="28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j-lt"/>
                <a:cs typeface="Times New Roman" panose="02020603050405020304" pitchFamily="18" charset="0"/>
              </a:rPr>
              <a:t>Лекция №</a:t>
            </a:r>
            <a:r>
              <a:rPr lang="kk-KZ" sz="2800" b="1" noProof="0" dirty="0">
                <a:solidFill>
                  <a:prstClr val="black"/>
                </a:solidFill>
                <a:latin typeface="+mj-lt"/>
                <a:cs typeface="Times New Roman" panose="02020603050405020304" pitchFamily="18" charset="0"/>
              </a:rPr>
              <a:t> </a:t>
            </a:r>
            <a:r>
              <a:rPr lang="kk-KZ" sz="2800" b="1" noProof="0" dirty="0" smtClean="0">
                <a:solidFill>
                  <a:prstClr val="black"/>
                </a:solidFill>
                <a:latin typeface="+mj-lt"/>
                <a:cs typeface="Times New Roman" panose="02020603050405020304" pitchFamily="18" charset="0"/>
              </a:rPr>
              <a:t>10</a:t>
            </a:r>
            <a:endParaRPr kumimoji="0" lang="kk-KZ" sz="2800" b="1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j-lt"/>
              <a:cs typeface="Times New Roman" panose="02020603050405020304" pitchFamily="18" charset="0"/>
            </a:endParaRPr>
          </a:p>
          <a:p>
            <a:pPr lvl="0" algn="ctr"/>
            <a:r>
              <a:rPr kumimoji="0" lang="kk-KZ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j-lt"/>
              </a:rPr>
              <a:t>Тақырыбы</a:t>
            </a:r>
            <a:r>
              <a:rPr kumimoji="0" lang="kk-KZ" sz="2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j-lt"/>
              </a:rPr>
              <a:t>:</a:t>
            </a:r>
            <a:r>
              <a:rPr kumimoji="0" lang="kk-KZ" sz="2400" b="1" i="0" u="none" strike="noStrike" kern="1200" cap="none" spc="0" normalizeH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j-lt"/>
              </a:rPr>
              <a:t> </a:t>
            </a:r>
            <a:r>
              <a:rPr lang="ru-RU" sz="2400" dirty="0">
                <a:solidFill>
                  <a:prstClr val="black"/>
                </a:solidFill>
                <a:latin typeface="+mj-lt"/>
              </a:rPr>
              <a:t>Бас </a:t>
            </a:r>
            <a:r>
              <a:rPr lang="ru-RU" sz="2400" dirty="0" err="1">
                <a:solidFill>
                  <a:prstClr val="black"/>
                </a:solidFill>
                <a:latin typeface="+mj-lt"/>
              </a:rPr>
              <a:t>гистосәйкестік</a:t>
            </a:r>
            <a:r>
              <a:rPr lang="ru-RU" sz="2400" dirty="0">
                <a:solidFill>
                  <a:prstClr val="black"/>
                </a:solidFill>
                <a:latin typeface="+mj-lt"/>
              </a:rPr>
              <a:t> </a:t>
            </a:r>
            <a:r>
              <a:rPr lang="ru-RU" sz="2400" dirty="0" err="1">
                <a:solidFill>
                  <a:prstClr val="black"/>
                </a:solidFill>
                <a:latin typeface="+mj-lt"/>
              </a:rPr>
              <a:t>комплексі</a:t>
            </a:r>
            <a:r>
              <a:rPr lang="ru-RU" sz="2400" dirty="0">
                <a:solidFill>
                  <a:prstClr val="black"/>
                </a:solidFill>
                <a:latin typeface="+mj-lt"/>
              </a:rPr>
              <a:t> (МНС) </a:t>
            </a:r>
            <a:r>
              <a:rPr lang="ru-RU" sz="2400" dirty="0" err="1">
                <a:solidFill>
                  <a:prstClr val="black"/>
                </a:solidFill>
                <a:latin typeface="+mj-lt"/>
              </a:rPr>
              <a:t>патологиясы</a:t>
            </a:r>
            <a:endParaRPr kumimoji="0" lang="ru-RU" sz="240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8493370" y="5688623"/>
            <a:ext cx="33410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k-KZ" sz="18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/>
                <a:ea typeface="+mn-ea"/>
                <a:cs typeface="+mn-cs"/>
              </a:rPr>
              <a:t>Дәріскер: </a:t>
            </a:r>
            <a:r>
              <a:rPr kumimoji="0" lang="kk-KZ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/>
                <a:ea typeface="+mn-ea"/>
                <a:cs typeface="+mn-cs"/>
              </a:rPr>
              <a:t>Атанбаева Г.К.</a:t>
            </a: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eorgia"/>
              <a:ea typeface="+mn-ea"/>
              <a:cs typeface="+mn-cs"/>
            </a:endParaRPr>
          </a:p>
        </p:txBody>
      </p:sp>
      <p:pic>
        <p:nvPicPr>
          <p:cNvPr id="12" name="Рисунок 1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9101" y="71314"/>
            <a:ext cx="1936367" cy="1862994"/>
          </a:xfrm>
          <a:prstGeom prst="rect">
            <a:avLst/>
          </a:prstGeom>
        </p:spPr>
      </p:pic>
      <p:pic>
        <p:nvPicPr>
          <p:cNvPr id="13" name="Рисунок 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961684" y="130435"/>
            <a:ext cx="2110153" cy="19261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500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68214" y="395654"/>
            <a:ext cx="6128239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dirty="0" smtClean="0">
                <a:latin typeface="+mj-lt"/>
              </a:rPr>
              <a:t>1940 </a:t>
            </a:r>
            <a:r>
              <a:rPr lang="ru-RU" dirty="0" err="1" smtClean="0">
                <a:latin typeface="+mj-lt"/>
              </a:rPr>
              <a:t>жылдың</a:t>
            </a:r>
            <a:r>
              <a:rPr lang="ru-RU" dirty="0" smtClean="0">
                <a:latin typeface="+mj-lt"/>
              </a:rPr>
              <a:t> </a:t>
            </a:r>
            <a:r>
              <a:rPr lang="ru-RU" dirty="0" err="1" smtClean="0">
                <a:latin typeface="+mj-lt"/>
              </a:rPr>
              <a:t>басында</a:t>
            </a:r>
            <a:r>
              <a:rPr lang="ru-RU" dirty="0" smtClean="0">
                <a:latin typeface="+mj-lt"/>
              </a:rPr>
              <a:t> чех </a:t>
            </a:r>
            <a:r>
              <a:rPr lang="ru-RU" dirty="0" err="1" smtClean="0">
                <a:latin typeface="+mj-lt"/>
              </a:rPr>
              <a:t>ғалымы</a:t>
            </a:r>
            <a:r>
              <a:rPr lang="ru-RU" dirty="0" smtClean="0">
                <a:latin typeface="+mj-lt"/>
              </a:rPr>
              <a:t> </a:t>
            </a:r>
            <a:r>
              <a:rPr lang="ru-RU" b="1" dirty="0" err="1" smtClean="0">
                <a:latin typeface="+mj-lt"/>
              </a:rPr>
              <a:t>П.Медавар</a:t>
            </a:r>
            <a:r>
              <a:rPr lang="ru-RU" b="1" dirty="0" smtClean="0">
                <a:latin typeface="+mj-lt"/>
              </a:rPr>
              <a:t>,</a:t>
            </a:r>
            <a:r>
              <a:rPr lang="ru-RU" dirty="0" smtClean="0">
                <a:latin typeface="+mj-lt"/>
              </a:rPr>
              <a:t> б</a:t>
            </a:r>
            <a:r>
              <a:rPr lang="en-US" dirty="0" err="1" smtClean="0">
                <a:latin typeface="+mj-lt"/>
              </a:rPr>
              <a:t>i</a:t>
            </a:r>
            <a:r>
              <a:rPr lang="ru-RU" dirty="0" err="1" smtClean="0">
                <a:latin typeface="+mj-lt"/>
              </a:rPr>
              <a:t>рнеше</a:t>
            </a:r>
            <a:r>
              <a:rPr lang="ru-RU" dirty="0" smtClean="0">
                <a:latin typeface="+mj-lt"/>
              </a:rPr>
              <a:t> </a:t>
            </a:r>
            <a:r>
              <a:rPr lang="ru-RU" dirty="0" err="1" smtClean="0">
                <a:latin typeface="+mj-lt"/>
              </a:rPr>
              <a:t>байқауы</a:t>
            </a:r>
            <a:r>
              <a:rPr lang="ru-RU" dirty="0" smtClean="0">
                <a:latin typeface="+mj-lt"/>
              </a:rPr>
              <a:t> </a:t>
            </a:r>
            <a:r>
              <a:rPr lang="ru-RU" dirty="0" err="1" smtClean="0">
                <a:latin typeface="+mj-lt"/>
              </a:rPr>
              <a:t>бойынша</a:t>
            </a:r>
            <a:r>
              <a:rPr lang="ru-RU" dirty="0" smtClean="0">
                <a:latin typeface="+mj-lt"/>
              </a:rPr>
              <a:t>, </a:t>
            </a:r>
            <a:r>
              <a:rPr lang="ru-RU" dirty="0" err="1" smtClean="0">
                <a:latin typeface="+mj-lt"/>
              </a:rPr>
              <a:t>ауыстырып</a:t>
            </a:r>
            <a:r>
              <a:rPr lang="ru-RU" dirty="0" smtClean="0">
                <a:latin typeface="+mj-lt"/>
              </a:rPr>
              <a:t> </a:t>
            </a:r>
            <a:r>
              <a:rPr lang="ru-RU" dirty="0" err="1" smtClean="0">
                <a:latin typeface="+mj-lt"/>
              </a:rPr>
              <a:t>салған</a:t>
            </a:r>
            <a:r>
              <a:rPr lang="ru-RU" dirty="0" smtClean="0">
                <a:latin typeface="+mj-lt"/>
              </a:rPr>
              <a:t> т</a:t>
            </a:r>
            <a:r>
              <a:rPr lang="en-US" dirty="0" err="1" smtClean="0">
                <a:latin typeface="+mj-lt"/>
              </a:rPr>
              <a:t>i</a:t>
            </a:r>
            <a:r>
              <a:rPr lang="ru-RU" dirty="0" err="1" smtClean="0">
                <a:latin typeface="+mj-lt"/>
              </a:rPr>
              <a:t>ндерд</a:t>
            </a:r>
            <a:r>
              <a:rPr lang="en-US" dirty="0" err="1" smtClean="0">
                <a:latin typeface="+mj-lt"/>
              </a:rPr>
              <a:t>i</a:t>
            </a:r>
            <a:r>
              <a:rPr lang="ru-RU" dirty="0" smtClean="0">
                <a:latin typeface="+mj-lt"/>
              </a:rPr>
              <a:t>ң </a:t>
            </a:r>
            <a:r>
              <a:rPr lang="ru-RU" dirty="0" err="1" smtClean="0">
                <a:latin typeface="+mj-lt"/>
              </a:rPr>
              <a:t>тұрақтамауы</a:t>
            </a:r>
            <a:r>
              <a:rPr lang="ru-RU" dirty="0" smtClean="0">
                <a:latin typeface="+mj-lt"/>
              </a:rPr>
              <a:t> </a:t>
            </a:r>
            <a:r>
              <a:rPr lang="ru-RU" dirty="0" err="1" smtClean="0">
                <a:latin typeface="+mj-lt"/>
              </a:rPr>
              <a:t>иммундық</a:t>
            </a:r>
            <a:r>
              <a:rPr lang="ru-RU" dirty="0" smtClean="0">
                <a:latin typeface="+mj-lt"/>
              </a:rPr>
              <a:t> </a:t>
            </a:r>
            <a:r>
              <a:rPr lang="ru-RU" dirty="0" err="1" smtClean="0">
                <a:latin typeface="+mj-lt"/>
              </a:rPr>
              <a:t>жауап</a:t>
            </a:r>
            <a:r>
              <a:rPr lang="ru-RU" dirty="0" smtClean="0">
                <a:latin typeface="+mj-lt"/>
              </a:rPr>
              <a:t> </a:t>
            </a:r>
            <a:r>
              <a:rPr lang="ru-RU" dirty="0" err="1" smtClean="0">
                <a:latin typeface="+mj-lt"/>
              </a:rPr>
              <a:t>себеб</a:t>
            </a:r>
            <a:r>
              <a:rPr lang="en-US" dirty="0" err="1" smtClean="0">
                <a:latin typeface="+mj-lt"/>
              </a:rPr>
              <a:t>i</a:t>
            </a:r>
            <a:r>
              <a:rPr lang="ru-RU" dirty="0" err="1" smtClean="0">
                <a:latin typeface="+mj-lt"/>
              </a:rPr>
              <a:t>нен</a:t>
            </a:r>
            <a:r>
              <a:rPr lang="ru-RU" dirty="0" smtClean="0">
                <a:latin typeface="+mj-lt"/>
              </a:rPr>
              <a:t> </a:t>
            </a:r>
            <a:r>
              <a:rPr lang="ru-RU" dirty="0" err="1" smtClean="0">
                <a:latin typeface="+mj-lt"/>
              </a:rPr>
              <a:t>өтет</a:t>
            </a:r>
            <a:r>
              <a:rPr lang="en-US" dirty="0" err="1" smtClean="0">
                <a:latin typeface="+mj-lt"/>
              </a:rPr>
              <a:t>i</a:t>
            </a:r>
            <a:r>
              <a:rPr lang="ru-RU" dirty="0" err="1" smtClean="0">
                <a:latin typeface="+mj-lt"/>
              </a:rPr>
              <a:t>нд</a:t>
            </a:r>
            <a:r>
              <a:rPr lang="en-US" dirty="0" err="1" smtClean="0">
                <a:latin typeface="+mj-lt"/>
              </a:rPr>
              <a:t>i</a:t>
            </a:r>
            <a:r>
              <a:rPr lang="ru-RU" dirty="0" smtClean="0">
                <a:latin typeface="+mj-lt"/>
              </a:rPr>
              <a:t>г</a:t>
            </a:r>
            <a:r>
              <a:rPr lang="en-US" dirty="0" err="1" smtClean="0">
                <a:latin typeface="+mj-lt"/>
              </a:rPr>
              <a:t>i</a:t>
            </a:r>
            <a:r>
              <a:rPr lang="ru-RU" dirty="0" smtClean="0">
                <a:latin typeface="+mj-lt"/>
              </a:rPr>
              <a:t>н </a:t>
            </a:r>
            <a:r>
              <a:rPr lang="ru-RU" dirty="0" err="1" smtClean="0">
                <a:latin typeface="+mj-lt"/>
              </a:rPr>
              <a:t>байқаған</a:t>
            </a:r>
            <a:r>
              <a:rPr lang="ru-RU" dirty="0" smtClean="0">
                <a:latin typeface="+mj-lt"/>
              </a:rPr>
              <a:t>. </a:t>
            </a:r>
            <a:r>
              <a:rPr lang="en-US" dirty="0" smtClean="0">
                <a:latin typeface="+mj-lt"/>
              </a:rPr>
              <a:t>II </a:t>
            </a:r>
            <a:r>
              <a:rPr lang="ru-RU" dirty="0" err="1" smtClean="0">
                <a:latin typeface="+mj-lt"/>
              </a:rPr>
              <a:t>дүние</a:t>
            </a:r>
            <a:r>
              <a:rPr lang="ru-RU" dirty="0" smtClean="0">
                <a:latin typeface="+mj-lt"/>
              </a:rPr>
              <a:t> </a:t>
            </a:r>
            <a:r>
              <a:rPr lang="ru-RU" dirty="0" err="1" smtClean="0">
                <a:latin typeface="+mj-lt"/>
              </a:rPr>
              <a:t>жүзіл</a:t>
            </a:r>
            <a:r>
              <a:rPr lang="en-US" dirty="0" err="1" smtClean="0">
                <a:latin typeface="+mj-lt"/>
              </a:rPr>
              <a:t>i</a:t>
            </a:r>
            <a:r>
              <a:rPr lang="ru-RU" dirty="0" smtClean="0">
                <a:latin typeface="+mj-lt"/>
              </a:rPr>
              <a:t>к </a:t>
            </a:r>
            <a:r>
              <a:rPr lang="ru-RU" dirty="0" err="1" smtClean="0">
                <a:latin typeface="+mj-lt"/>
              </a:rPr>
              <a:t>соғыс</a:t>
            </a:r>
            <a:r>
              <a:rPr lang="ru-RU" dirty="0" smtClean="0">
                <a:latin typeface="+mj-lt"/>
              </a:rPr>
              <a:t> </a:t>
            </a:r>
            <a:r>
              <a:rPr lang="ru-RU" dirty="0" err="1" smtClean="0">
                <a:latin typeface="+mj-lt"/>
              </a:rPr>
              <a:t>кез</a:t>
            </a:r>
            <a:r>
              <a:rPr lang="en-US" dirty="0" err="1" smtClean="0">
                <a:latin typeface="+mj-lt"/>
              </a:rPr>
              <a:t>i</a:t>
            </a:r>
            <a:r>
              <a:rPr lang="ru-RU" dirty="0" err="1" smtClean="0">
                <a:latin typeface="+mj-lt"/>
              </a:rPr>
              <a:t>нде</a:t>
            </a:r>
            <a:r>
              <a:rPr lang="ru-RU" dirty="0" smtClean="0">
                <a:latin typeface="+mj-lt"/>
              </a:rPr>
              <a:t>, </a:t>
            </a:r>
            <a:r>
              <a:rPr lang="ru-RU" dirty="0" err="1" smtClean="0">
                <a:latin typeface="+mj-lt"/>
              </a:rPr>
              <a:t>П.Медавар</a:t>
            </a:r>
            <a:r>
              <a:rPr lang="ru-RU" dirty="0" smtClean="0">
                <a:latin typeface="+mj-lt"/>
              </a:rPr>
              <a:t> </a:t>
            </a:r>
            <a:r>
              <a:rPr lang="ru-RU" dirty="0" err="1" smtClean="0">
                <a:latin typeface="+mj-lt"/>
              </a:rPr>
              <a:t>күйген</a:t>
            </a:r>
            <a:r>
              <a:rPr lang="ru-RU" dirty="0" smtClean="0">
                <a:latin typeface="+mj-lt"/>
              </a:rPr>
              <a:t> </a:t>
            </a:r>
            <a:r>
              <a:rPr lang="ru-RU" dirty="0" err="1" smtClean="0">
                <a:latin typeface="+mj-lt"/>
              </a:rPr>
              <a:t>адамның</a:t>
            </a:r>
            <a:r>
              <a:rPr lang="ru-RU" dirty="0" smtClean="0">
                <a:latin typeface="+mj-lt"/>
              </a:rPr>
              <a:t> </a:t>
            </a:r>
            <a:r>
              <a:rPr lang="ru-RU" dirty="0" err="1" smtClean="0">
                <a:latin typeface="+mj-lt"/>
              </a:rPr>
              <a:t>денес</a:t>
            </a:r>
            <a:r>
              <a:rPr lang="en-US" dirty="0" err="1" smtClean="0">
                <a:latin typeface="+mj-lt"/>
              </a:rPr>
              <a:t>i</a:t>
            </a:r>
            <a:r>
              <a:rPr lang="ru-RU" dirty="0" err="1" smtClean="0">
                <a:latin typeface="+mj-lt"/>
              </a:rPr>
              <a:t>ндег</a:t>
            </a:r>
            <a:r>
              <a:rPr lang="en-US" dirty="0" err="1" smtClean="0">
                <a:latin typeface="+mj-lt"/>
              </a:rPr>
              <a:t>i</a:t>
            </a:r>
            <a:r>
              <a:rPr lang="en-US" dirty="0" smtClean="0">
                <a:latin typeface="+mj-lt"/>
              </a:rPr>
              <a:t> </a:t>
            </a:r>
            <a:r>
              <a:rPr lang="ru-RU" dirty="0" smtClean="0">
                <a:latin typeface="+mj-lt"/>
              </a:rPr>
              <a:t>тер</a:t>
            </a:r>
            <a:r>
              <a:rPr lang="en-US" dirty="0" err="1" smtClean="0">
                <a:latin typeface="+mj-lt"/>
              </a:rPr>
              <a:t>i</a:t>
            </a:r>
            <a:r>
              <a:rPr lang="ru-RU" dirty="0" smtClean="0">
                <a:latin typeface="+mj-lt"/>
              </a:rPr>
              <a:t>с</a:t>
            </a:r>
            <a:r>
              <a:rPr lang="en-US" dirty="0" err="1" smtClean="0">
                <a:latin typeface="+mj-lt"/>
              </a:rPr>
              <a:t>i</a:t>
            </a:r>
            <a:r>
              <a:rPr lang="ru-RU" dirty="0" smtClean="0">
                <a:latin typeface="+mj-lt"/>
              </a:rPr>
              <a:t>н б</a:t>
            </a:r>
            <a:r>
              <a:rPr lang="en-US" dirty="0" err="1" smtClean="0">
                <a:latin typeface="+mj-lt"/>
              </a:rPr>
              <a:t>i</a:t>
            </a:r>
            <a:r>
              <a:rPr lang="ru-RU" dirty="0" smtClean="0">
                <a:latin typeface="+mj-lt"/>
              </a:rPr>
              <a:t>р </a:t>
            </a:r>
            <a:r>
              <a:rPr lang="ru-RU" dirty="0" err="1" smtClean="0">
                <a:latin typeface="+mj-lt"/>
              </a:rPr>
              <a:t>жерден</a:t>
            </a:r>
            <a:r>
              <a:rPr lang="ru-RU" dirty="0" smtClean="0">
                <a:latin typeface="+mj-lt"/>
              </a:rPr>
              <a:t> </a:t>
            </a:r>
            <a:r>
              <a:rPr lang="ru-RU" dirty="0" err="1" smtClean="0">
                <a:latin typeface="+mj-lt"/>
              </a:rPr>
              <a:t>ек</a:t>
            </a:r>
            <a:r>
              <a:rPr lang="en-US" dirty="0" err="1" smtClean="0">
                <a:latin typeface="+mj-lt"/>
              </a:rPr>
              <a:t>i</a:t>
            </a:r>
            <a:r>
              <a:rPr lang="ru-RU" dirty="0" err="1" smtClean="0">
                <a:latin typeface="+mj-lt"/>
              </a:rPr>
              <a:t>нш</a:t>
            </a:r>
            <a:r>
              <a:rPr lang="en-US" dirty="0" err="1" smtClean="0">
                <a:latin typeface="+mj-lt"/>
              </a:rPr>
              <a:t>i</a:t>
            </a:r>
            <a:r>
              <a:rPr lang="en-US" dirty="0" smtClean="0">
                <a:latin typeface="+mj-lt"/>
              </a:rPr>
              <a:t> </a:t>
            </a:r>
            <a:r>
              <a:rPr lang="ru-RU" dirty="0" err="1" smtClean="0">
                <a:latin typeface="+mj-lt"/>
              </a:rPr>
              <a:t>жерге</a:t>
            </a:r>
            <a:r>
              <a:rPr lang="ru-RU" dirty="0" smtClean="0">
                <a:latin typeface="+mj-lt"/>
              </a:rPr>
              <a:t> </a:t>
            </a:r>
            <a:r>
              <a:rPr lang="ru-RU" dirty="0" err="1" smtClean="0">
                <a:latin typeface="+mj-lt"/>
              </a:rPr>
              <a:t>салғанда</a:t>
            </a:r>
            <a:r>
              <a:rPr lang="ru-RU" dirty="0" smtClean="0">
                <a:latin typeface="+mj-lt"/>
              </a:rPr>
              <a:t>, тер</a:t>
            </a:r>
            <a:r>
              <a:rPr lang="en-US" dirty="0" err="1" smtClean="0">
                <a:latin typeface="+mj-lt"/>
              </a:rPr>
              <a:t>i</a:t>
            </a:r>
            <a:r>
              <a:rPr lang="ru-RU" dirty="0" smtClean="0">
                <a:latin typeface="+mj-lt"/>
              </a:rPr>
              <a:t>н</a:t>
            </a:r>
            <a:r>
              <a:rPr lang="en-US" dirty="0" err="1" smtClean="0">
                <a:latin typeface="+mj-lt"/>
              </a:rPr>
              <a:t>i</a:t>
            </a:r>
            <a:r>
              <a:rPr lang="ru-RU" dirty="0" smtClean="0">
                <a:latin typeface="+mj-lt"/>
              </a:rPr>
              <a:t>ң б</a:t>
            </a:r>
            <a:r>
              <a:rPr lang="en-US" dirty="0" err="1" smtClean="0">
                <a:latin typeface="+mj-lt"/>
              </a:rPr>
              <a:t>i</a:t>
            </a:r>
            <a:r>
              <a:rPr lang="ru-RU" dirty="0" smtClean="0">
                <a:latin typeface="+mj-lt"/>
              </a:rPr>
              <a:t>т</a:t>
            </a:r>
            <a:r>
              <a:rPr lang="en-US" dirty="0" err="1" smtClean="0">
                <a:latin typeface="+mj-lt"/>
              </a:rPr>
              <a:t>i</a:t>
            </a:r>
            <a:r>
              <a:rPr lang="ru-RU" dirty="0" smtClean="0">
                <a:latin typeface="+mj-lt"/>
              </a:rPr>
              <a:t>скен</a:t>
            </a:r>
            <a:r>
              <a:rPr lang="en-US" dirty="0" err="1" smtClean="0">
                <a:latin typeface="+mj-lt"/>
              </a:rPr>
              <a:t>i</a:t>
            </a:r>
            <a:r>
              <a:rPr lang="ru-RU" dirty="0" smtClean="0">
                <a:latin typeface="+mj-lt"/>
              </a:rPr>
              <a:t>н </a:t>
            </a:r>
            <a:r>
              <a:rPr lang="ru-RU" dirty="0" err="1" smtClean="0">
                <a:latin typeface="+mj-lt"/>
              </a:rPr>
              <a:t>байқаған</a:t>
            </a:r>
            <a:r>
              <a:rPr lang="ru-RU" dirty="0" smtClean="0">
                <a:latin typeface="+mj-lt"/>
              </a:rPr>
              <a:t>, ал </a:t>
            </a:r>
            <a:r>
              <a:rPr lang="ru-RU" dirty="0" err="1" smtClean="0">
                <a:latin typeface="+mj-lt"/>
              </a:rPr>
              <a:t>сол</a:t>
            </a:r>
            <a:r>
              <a:rPr lang="ru-RU" dirty="0" smtClean="0">
                <a:latin typeface="+mj-lt"/>
              </a:rPr>
              <a:t> </a:t>
            </a:r>
            <a:r>
              <a:rPr lang="ru-RU" dirty="0" err="1" smtClean="0">
                <a:latin typeface="+mj-lt"/>
              </a:rPr>
              <a:t>адамға</a:t>
            </a:r>
            <a:r>
              <a:rPr lang="ru-RU" dirty="0" smtClean="0">
                <a:latin typeface="+mj-lt"/>
              </a:rPr>
              <a:t> </a:t>
            </a:r>
            <a:r>
              <a:rPr lang="ru-RU" dirty="0" err="1" smtClean="0">
                <a:latin typeface="+mj-lt"/>
              </a:rPr>
              <a:t>туыстарынан</a:t>
            </a:r>
            <a:r>
              <a:rPr lang="ru-RU" dirty="0" smtClean="0">
                <a:latin typeface="+mj-lt"/>
              </a:rPr>
              <a:t> </a:t>
            </a:r>
            <a:r>
              <a:rPr lang="ru-RU" dirty="0" err="1" smtClean="0">
                <a:latin typeface="+mj-lt"/>
              </a:rPr>
              <a:t>салынған</a:t>
            </a:r>
            <a:r>
              <a:rPr lang="ru-RU" dirty="0" smtClean="0">
                <a:latin typeface="+mj-lt"/>
              </a:rPr>
              <a:t> тер</a:t>
            </a:r>
            <a:r>
              <a:rPr lang="en-US" dirty="0" err="1" smtClean="0">
                <a:latin typeface="+mj-lt"/>
              </a:rPr>
              <a:t>i</a:t>
            </a:r>
            <a:r>
              <a:rPr lang="en-US" dirty="0" smtClean="0">
                <a:latin typeface="+mj-lt"/>
              </a:rPr>
              <a:t> </a:t>
            </a:r>
            <a:r>
              <a:rPr lang="ru-RU" dirty="0" err="1" smtClean="0">
                <a:latin typeface="+mj-lt"/>
              </a:rPr>
              <a:t>тұрақтамау</a:t>
            </a:r>
            <a:r>
              <a:rPr lang="ru-RU" dirty="0" smtClean="0">
                <a:latin typeface="+mj-lt"/>
              </a:rPr>
              <a:t> </a:t>
            </a:r>
            <a:r>
              <a:rPr lang="ru-RU" dirty="0" err="1" smtClean="0">
                <a:latin typeface="+mj-lt"/>
              </a:rPr>
              <a:t>үрдісіне</a:t>
            </a:r>
            <a:r>
              <a:rPr lang="ru-RU" dirty="0" smtClean="0">
                <a:latin typeface="+mj-lt"/>
              </a:rPr>
              <a:t> </a:t>
            </a:r>
            <a:r>
              <a:rPr lang="ru-RU" dirty="0" err="1" smtClean="0">
                <a:latin typeface="+mj-lt"/>
              </a:rPr>
              <a:t>ұшыраған</a:t>
            </a:r>
            <a:r>
              <a:rPr lang="ru-RU" dirty="0" smtClean="0">
                <a:latin typeface="+mj-lt"/>
              </a:rPr>
              <a:t>. </a:t>
            </a:r>
            <a:r>
              <a:rPr lang="ru-RU" dirty="0" err="1" smtClean="0">
                <a:latin typeface="+mj-lt"/>
              </a:rPr>
              <a:t>Реципиенттег</a:t>
            </a:r>
            <a:r>
              <a:rPr lang="en-US" dirty="0" err="1" smtClean="0">
                <a:latin typeface="+mj-lt"/>
              </a:rPr>
              <a:t>i</a:t>
            </a:r>
            <a:r>
              <a:rPr lang="en-US" dirty="0" smtClean="0">
                <a:latin typeface="+mj-lt"/>
              </a:rPr>
              <a:t> (</a:t>
            </a:r>
            <a:r>
              <a:rPr lang="ru-RU" dirty="0" smtClean="0">
                <a:latin typeface="+mj-lt"/>
              </a:rPr>
              <a:t>т</a:t>
            </a:r>
            <a:r>
              <a:rPr lang="en-US" dirty="0" err="1" smtClean="0">
                <a:latin typeface="+mj-lt"/>
              </a:rPr>
              <a:t>i</a:t>
            </a:r>
            <a:r>
              <a:rPr lang="ru-RU" dirty="0" smtClean="0">
                <a:latin typeface="+mj-lt"/>
              </a:rPr>
              <a:t>н </a:t>
            </a:r>
            <a:r>
              <a:rPr lang="ru-RU" dirty="0" err="1" smtClean="0">
                <a:latin typeface="+mj-lt"/>
              </a:rPr>
              <a:t>қабылдаушы</a:t>
            </a:r>
            <a:r>
              <a:rPr lang="ru-RU" dirty="0" smtClean="0">
                <a:latin typeface="+mj-lt"/>
              </a:rPr>
              <a:t> пациент) </a:t>
            </a:r>
            <a:r>
              <a:rPr lang="ru-RU" dirty="0" err="1" smtClean="0">
                <a:latin typeface="+mj-lt"/>
              </a:rPr>
              <a:t>аға-бауырынан</a:t>
            </a:r>
            <a:r>
              <a:rPr lang="ru-RU" dirty="0" smtClean="0">
                <a:latin typeface="+mj-lt"/>
              </a:rPr>
              <a:t> </a:t>
            </a:r>
            <a:r>
              <a:rPr lang="ru-RU" dirty="0" err="1" smtClean="0">
                <a:latin typeface="+mj-lt"/>
              </a:rPr>
              <a:t>салынған</a:t>
            </a:r>
            <a:r>
              <a:rPr lang="ru-RU" dirty="0" smtClean="0">
                <a:latin typeface="+mj-lt"/>
              </a:rPr>
              <a:t> тер</a:t>
            </a:r>
            <a:r>
              <a:rPr lang="en-US" dirty="0" err="1" smtClean="0">
                <a:latin typeface="+mj-lt"/>
              </a:rPr>
              <a:t>i</a:t>
            </a:r>
            <a:r>
              <a:rPr lang="ru-RU" dirty="0" smtClean="0">
                <a:latin typeface="+mj-lt"/>
              </a:rPr>
              <a:t>с</a:t>
            </a:r>
            <a:r>
              <a:rPr lang="en-US" dirty="0" err="1" smtClean="0">
                <a:latin typeface="+mj-lt"/>
              </a:rPr>
              <a:t>i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i</a:t>
            </a:r>
            <a:r>
              <a:rPr lang="ru-RU" dirty="0" smtClean="0">
                <a:latin typeface="+mj-lt"/>
              </a:rPr>
              <a:t>стен </a:t>
            </a:r>
            <a:r>
              <a:rPr lang="ru-RU" dirty="0" err="1" smtClean="0">
                <a:latin typeface="+mj-lt"/>
              </a:rPr>
              <a:t>шыққан</a:t>
            </a:r>
            <a:r>
              <a:rPr lang="ru-RU" dirty="0" smtClean="0">
                <a:latin typeface="+mj-lt"/>
              </a:rPr>
              <a:t> </a:t>
            </a:r>
            <a:r>
              <a:rPr lang="ru-RU" dirty="0" err="1" smtClean="0">
                <a:latin typeface="+mj-lt"/>
              </a:rPr>
              <a:t>және</a:t>
            </a:r>
            <a:r>
              <a:rPr lang="ru-RU" dirty="0" smtClean="0">
                <a:latin typeface="+mj-lt"/>
              </a:rPr>
              <a:t> </a:t>
            </a:r>
            <a:r>
              <a:rPr lang="ru-RU" dirty="0" err="1" smtClean="0">
                <a:latin typeface="+mj-lt"/>
              </a:rPr>
              <a:t>сол</a:t>
            </a:r>
            <a:r>
              <a:rPr lang="ru-RU" dirty="0" smtClean="0">
                <a:latin typeface="+mj-lt"/>
              </a:rPr>
              <a:t> </a:t>
            </a:r>
            <a:r>
              <a:rPr lang="ru-RU" dirty="0" err="1" smtClean="0">
                <a:latin typeface="+mj-lt"/>
              </a:rPr>
              <a:t>донордың</a:t>
            </a:r>
            <a:r>
              <a:rPr lang="ru-RU" dirty="0" smtClean="0">
                <a:latin typeface="+mj-lt"/>
              </a:rPr>
              <a:t> (т</a:t>
            </a:r>
            <a:r>
              <a:rPr lang="en-US" dirty="0" err="1" smtClean="0">
                <a:latin typeface="+mj-lt"/>
              </a:rPr>
              <a:t>i</a:t>
            </a:r>
            <a:r>
              <a:rPr lang="ru-RU" dirty="0" smtClean="0">
                <a:latin typeface="+mj-lt"/>
              </a:rPr>
              <a:t>н </a:t>
            </a:r>
            <a:r>
              <a:rPr lang="ru-RU" dirty="0" err="1" smtClean="0">
                <a:latin typeface="+mj-lt"/>
              </a:rPr>
              <a:t>беруш</a:t>
            </a:r>
            <a:r>
              <a:rPr lang="en-US" dirty="0" err="1" smtClean="0">
                <a:latin typeface="+mj-lt"/>
              </a:rPr>
              <a:t>i</a:t>
            </a:r>
            <a:r>
              <a:rPr lang="en-US" dirty="0" smtClean="0">
                <a:latin typeface="+mj-lt"/>
              </a:rPr>
              <a:t> </a:t>
            </a:r>
            <a:r>
              <a:rPr lang="ru-RU" dirty="0" smtClean="0">
                <a:latin typeface="+mj-lt"/>
              </a:rPr>
              <a:t>пациент) тер</a:t>
            </a:r>
            <a:r>
              <a:rPr lang="en-US" dirty="0" err="1" smtClean="0">
                <a:latin typeface="+mj-lt"/>
              </a:rPr>
              <a:t>i</a:t>
            </a:r>
            <a:r>
              <a:rPr lang="ru-RU" dirty="0" smtClean="0">
                <a:latin typeface="+mj-lt"/>
              </a:rPr>
              <a:t>с</a:t>
            </a:r>
            <a:r>
              <a:rPr lang="en-US" dirty="0" err="1" smtClean="0">
                <a:latin typeface="+mj-lt"/>
              </a:rPr>
              <a:t>i</a:t>
            </a:r>
            <a:r>
              <a:rPr lang="ru-RU" dirty="0" smtClean="0">
                <a:latin typeface="+mj-lt"/>
              </a:rPr>
              <a:t>н </a:t>
            </a:r>
            <a:r>
              <a:rPr lang="ru-RU" dirty="0" err="1" smtClean="0">
                <a:latin typeface="+mj-lt"/>
              </a:rPr>
              <a:t>ек</a:t>
            </a:r>
            <a:r>
              <a:rPr lang="en-US" dirty="0" err="1" smtClean="0">
                <a:latin typeface="+mj-lt"/>
              </a:rPr>
              <a:t>i</a:t>
            </a:r>
            <a:r>
              <a:rPr lang="ru-RU" dirty="0" err="1" smtClean="0">
                <a:latin typeface="+mj-lt"/>
              </a:rPr>
              <a:t>нш</a:t>
            </a:r>
            <a:r>
              <a:rPr lang="en-US" dirty="0" err="1" smtClean="0">
                <a:latin typeface="+mj-lt"/>
              </a:rPr>
              <a:t>i</a:t>
            </a:r>
            <a:r>
              <a:rPr lang="en-US" dirty="0" smtClean="0">
                <a:latin typeface="+mj-lt"/>
              </a:rPr>
              <a:t> </a:t>
            </a:r>
            <a:r>
              <a:rPr lang="ru-RU" dirty="0" err="1" smtClean="0">
                <a:latin typeface="+mj-lt"/>
              </a:rPr>
              <a:t>рет</a:t>
            </a:r>
            <a:r>
              <a:rPr lang="ru-RU" dirty="0" smtClean="0">
                <a:latin typeface="+mj-lt"/>
              </a:rPr>
              <a:t> </a:t>
            </a:r>
            <a:r>
              <a:rPr lang="ru-RU" dirty="0" err="1" smtClean="0">
                <a:latin typeface="+mj-lt"/>
              </a:rPr>
              <a:t>салғанда</a:t>
            </a:r>
            <a:r>
              <a:rPr lang="ru-RU" dirty="0" smtClean="0">
                <a:latin typeface="+mj-lt"/>
              </a:rPr>
              <a:t>, тер</a:t>
            </a:r>
            <a:r>
              <a:rPr lang="en-US" dirty="0" err="1" smtClean="0">
                <a:latin typeface="+mj-lt"/>
              </a:rPr>
              <a:t>i</a:t>
            </a:r>
            <a:r>
              <a:rPr lang="en-US" dirty="0" smtClean="0">
                <a:latin typeface="+mj-lt"/>
              </a:rPr>
              <a:t> </a:t>
            </a:r>
            <a:r>
              <a:rPr lang="ru-RU" dirty="0" err="1" smtClean="0">
                <a:latin typeface="+mj-lt"/>
              </a:rPr>
              <a:t>жамауы</a:t>
            </a:r>
            <a:r>
              <a:rPr lang="ru-RU" dirty="0" smtClean="0">
                <a:latin typeface="+mj-lt"/>
              </a:rPr>
              <a:t> тез </a:t>
            </a:r>
            <a:r>
              <a:rPr lang="ru-RU" dirty="0" err="1" smtClean="0">
                <a:latin typeface="+mj-lt"/>
              </a:rPr>
              <a:t>арада</a:t>
            </a:r>
            <a:r>
              <a:rPr lang="ru-RU" dirty="0" smtClean="0">
                <a:latin typeface="+mj-lt"/>
              </a:rPr>
              <a:t> </a:t>
            </a:r>
            <a:r>
              <a:rPr lang="ru-RU" dirty="0" err="1" smtClean="0">
                <a:latin typeface="+mj-lt"/>
              </a:rPr>
              <a:t>және</a:t>
            </a:r>
            <a:r>
              <a:rPr lang="ru-RU" dirty="0" smtClean="0">
                <a:latin typeface="+mj-lt"/>
              </a:rPr>
              <a:t> </a:t>
            </a:r>
            <a:r>
              <a:rPr lang="ru-RU" dirty="0" err="1" smtClean="0">
                <a:latin typeface="+mj-lt"/>
              </a:rPr>
              <a:t>жоғары</a:t>
            </a:r>
            <a:r>
              <a:rPr lang="ru-RU" dirty="0" smtClean="0">
                <a:latin typeface="+mj-lt"/>
              </a:rPr>
              <a:t> </a:t>
            </a:r>
            <a:r>
              <a:rPr lang="ru-RU" dirty="0" err="1" smtClean="0">
                <a:latin typeface="+mj-lt"/>
              </a:rPr>
              <a:t>жылдамдықпен</a:t>
            </a:r>
            <a:r>
              <a:rPr lang="ru-RU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i</a:t>
            </a:r>
            <a:r>
              <a:rPr lang="ru-RU" dirty="0" smtClean="0">
                <a:latin typeface="+mj-lt"/>
              </a:rPr>
              <a:t>стен </a:t>
            </a:r>
            <a:r>
              <a:rPr lang="ru-RU" dirty="0" err="1" smtClean="0">
                <a:latin typeface="+mj-lt"/>
              </a:rPr>
              <a:t>шығуы</a:t>
            </a:r>
            <a:r>
              <a:rPr lang="ru-RU" dirty="0" smtClean="0">
                <a:latin typeface="+mj-lt"/>
              </a:rPr>
              <a:t> </a:t>
            </a:r>
            <a:r>
              <a:rPr lang="ru-RU" dirty="0" err="1" smtClean="0">
                <a:latin typeface="+mj-lt"/>
              </a:rPr>
              <a:t>дәлелденген</a:t>
            </a:r>
            <a:r>
              <a:rPr lang="ru-RU" dirty="0" smtClean="0">
                <a:latin typeface="+mj-lt"/>
              </a:rPr>
              <a:t>. Осы </a:t>
            </a:r>
            <a:r>
              <a:rPr lang="ru-RU" dirty="0" err="1" smtClean="0">
                <a:latin typeface="+mj-lt"/>
              </a:rPr>
              <a:t>бақылаулар</a:t>
            </a:r>
            <a:r>
              <a:rPr lang="ru-RU" dirty="0" smtClean="0">
                <a:latin typeface="+mj-lt"/>
              </a:rPr>
              <a:t> </a:t>
            </a:r>
            <a:r>
              <a:rPr lang="ru-RU" dirty="0" err="1" smtClean="0">
                <a:latin typeface="+mj-lt"/>
              </a:rPr>
              <a:t>П.Медаварды</a:t>
            </a:r>
            <a:r>
              <a:rPr lang="ru-RU" dirty="0" smtClean="0">
                <a:latin typeface="+mj-lt"/>
              </a:rPr>
              <a:t> </a:t>
            </a:r>
            <a:r>
              <a:rPr lang="ru-RU" dirty="0" err="1" smtClean="0">
                <a:latin typeface="+mj-lt"/>
              </a:rPr>
              <a:t>жануарлармен</a:t>
            </a:r>
            <a:r>
              <a:rPr lang="ru-RU" dirty="0" smtClean="0">
                <a:latin typeface="+mj-lt"/>
              </a:rPr>
              <a:t> </a:t>
            </a:r>
            <a:r>
              <a:rPr lang="ru-RU" dirty="0" err="1" smtClean="0">
                <a:latin typeface="+mj-lt"/>
              </a:rPr>
              <a:t>тәжірибелерге</a:t>
            </a:r>
            <a:r>
              <a:rPr lang="ru-RU" dirty="0" smtClean="0">
                <a:latin typeface="+mj-lt"/>
              </a:rPr>
              <a:t> </a:t>
            </a:r>
            <a:r>
              <a:rPr lang="ru-RU" dirty="0" err="1" smtClean="0">
                <a:latin typeface="+mj-lt"/>
              </a:rPr>
              <a:t>және</a:t>
            </a:r>
            <a:r>
              <a:rPr lang="ru-RU" dirty="0" smtClean="0">
                <a:latin typeface="+mj-lt"/>
              </a:rPr>
              <a:t> </a:t>
            </a:r>
            <a:r>
              <a:rPr lang="ru-RU" dirty="0" err="1" smtClean="0">
                <a:latin typeface="+mj-lt"/>
              </a:rPr>
              <a:t>сол</a:t>
            </a:r>
            <a:r>
              <a:rPr lang="ru-RU" dirty="0" smtClean="0">
                <a:latin typeface="+mj-lt"/>
              </a:rPr>
              <a:t> </a:t>
            </a:r>
            <a:r>
              <a:rPr lang="ru-RU" dirty="0" err="1" smtClean="0">
                <a:latin typeface="+mj-lt"/>
              </a:rPr>
              <a:t>тәжірибелер</a:t>
            </a:r>
            <a:r>
              <a:rPr lang="ru-RU" dirty="0" smtClean="0">
                <a:latin typeface="+mj-lt"/>
              </a:rPr>
              <a:t> </a:t>
            </a:r>
            <a:r>
              <a:rPr lang="ru-RU" dirty="0" err="1" smtClean="0">
                <a:latin typeface="+mj-lt"/>
              </a:rPr>
              <a:t>арқылы</a:t>
            </a:r>
            <a:r>
              <a:rPr lang="ru-RU" dirty="0" smtClean="0">
                <a:latin typeface="+mj-lt"/>
              </a:rPr>
              <a:t>, </a:t>
            </a:r>
            <a:r>
              <a:rPr lang="ru-RU" dirty="0" err="1" smtClean="0">
                <a:latin typeface="+mj-lt"/>
              </a:rPr>
              <a:t>келес</a:t>
            </a:r>
            <a:r>
              <a:rPr lang="en-US" dirty="0" err="1" smtClean="0">
                <a:latin typeface="+mj-lt"/>
              </a:rPr>
              <a:t>i</a:t>
            </a:r>
            <a:r>
              <a:rPr lang="en-US" dirty="0" smtClean="0">
                <a:latin typeface="+mj-lt"/>
              </a:rPr>
              <a:t> </a:t>
            </a:r>
            <a:r>
              <a:rPr lang="ru-RU" dirty="0" err="1" smtClean="0">
                <a:latin typeface="+mj-lt"/>
              </a:rPr>
              <a:t>дәлелге</a:t>
            </a:r>
            <a:r>
              <a:rPr lang="ru-RU" dirty="0" smtClean="0">
                <a:latin typeface="+mj-lt"/>
              </a:rPr>
              <a:t> </a:t>
            </a:r>
            <a:r>
              <a:rPr lang="ru-RU" dirty="0" err="1" smtClean="0">
                <a:latin typeface="+mj-lt"/>
              </a:rPr>
              <a:t>алып</a:t>
            </a:r>
            <a:r>
              <a:rPr lang="ru-RU" dirty="0" smtClean="0">
                <a:latin typeface="+mj-lt"/>
              </a:rPr>
              <a:t> </a:t>
            </a:r>
            <a:r>
              <a:rPr lang="ru-RU" dirty="0" err="1" smtClean="0">
                <a:latin typeface="+mj-lt"/>
              </a:rPr>
              <a:t>келд</a:t>
            </a:r>
            <a:r>
              <a:rPr lang="en-US" dirty="0" smtClean="0">
                <a:latin typeface="+mj-lt"/>
              </a:rPr>
              <a:t>i: </a:t>
            </a:r>
            <a:r>
              <a:rPr lang="ru-RU" dirty="0" err="1" smtClean="0">
                <a:latin typeface="+mj-lt"/>
              </a:rPr>
              <a:t>реципиенттің</a:t>
            </a:r>
            <a:r>
              <a:rPr lang="ru-RU" dirty="0" smtClean="0">
                <a:latin typeface="+mj-lt"/>
              </a:rPr>
              <a:t> донор </a:t>
            </a:r>
            <a:r>
              <a:rPr lang="ru-RU" dirty="0" err="1" smtClean="0">
                <a:latin typeface="+mj-lt"/>
              </a:rPr>
              <a:t>жасушаларына</a:t>
            </a:r>
            <a:r>
              <a:rPr lang="ru-RU" dirty="0" smtClean="0">
                <a:latin typeface="+mj-lt"/>
              </a:rPr>
              <a:t> </a:t>
            </a:r>
            <a:r>
              <a:rPr lang="ru-RU" dirty="0" err="1" smtClean="0">
                <a:latin typeface="+mj-lt"/>
              </a:rPr>
              <a:t>сез</a:t>
            </a:r>
            <a:r>
              <a:rPr lang="en-US" dirty="0" err="1" smtClean="0">
                <a:latin typeface="+mj-lt"/>
              </a:rPr>
              <a:t>i</a:t>
            </a:r>
            <a:r>
              <a:rPr lang="ru-RU" dirty="0" err="1" smtClean="0">
                <a:latin typeface="+mj-lt"/>
              </a:rPr>
              <a:t>мталдануы</a:t>
            </a:r>
            <a:r>
              <a:rPr lang="ru-RU" dirty="0" smtClean="0">
                <a:latin typeface="+mj-lt"/>
              </a:rPr>
              <a:t>, </a:t>
            </a:r>
            <a:r>
              <a:rPr lang="ru-RU" dirty="0" err="1" smtClean="0">
                <a:latin typeface="+mj-lt"/>
              </a:rPr>
              <a:t>ек</a:t>
            </a:r>
            <a:r>
              <a:rPr lang="en-US" dirty="0" err="1" smtClean="0">
                <a:latin typeface="+mj-lt"/>
              </a:rPr>
              <a:t>i</a:t>
            </a:r>
            <a:r>
              <a:rPr lang="ru-RU" dirty="0" err="1" smtClean="0">
                <a:latin typeface="+mj-lt"/>
              </a:rPr>
              <a:t>нш</a:t>
            </a:r>
            <a:r>
              <a:rPr lang="en-US" dirty="0" err="1" smtClean="0">
                <a:latin typeface="+mj-lt"/>
              </a:rPr>
              <a:t>i</a:t>
            </a:r>
            <a:r>
              <a:rPr lang="en-US" dirty="0" smtClean="0">
                <a:latin typeface="+mj-lt"/>
              </a:rPr>
              <a:t> </a:t>
            </a:r>
            <a:r>
              <a:rPr lang="ru-RU" dirty="0" err="1" smtClean="0">
                <a:latin typeface="+mj-lt"/>
              </a:rPr>
              <a:t>рет</a:t>
            </a:r>
            <a:r>
              <a:rPr lang="ru-RU" dirty="0" smtClean="0">
                <a:latin typeface="+mj-lt"/>
              </a:rPr>
              <a:t> </a:t>
            </a:r>
            <a:r>
              <a:rPr lang="ru-RU" dirty="0" err="1" smtClean="0">
                <a:latin typeface="+mj-lt"/>
              </a:rPr>
              <a:t>салған</a:t>
            </a:r>
            <a:r>
              <a:rPr lang="ru-RU" dirty="0" smtClean="0">
                <a:latin typeface="+mj-lt"/>
              </a:rPr>
              <a:t> </a:t>
            </a:r>
            <a:r>
              <a:rPr lang="ru-RU" dirty="0" err="1" smtClean="0">
                <a:latin typeface="+mj-lt"/>
              </a:rPr>
              <a:t>тіндерд</a:t>
            </a:r>
            <a:r>
              <a:rPr lang="en-US" dirty="0" err="1" smtClean="0">
                <a:latin typeface="+mj-lt"/>
              </a:rPr>
              <a:t>i</a:t>
            </a:r>
            <a:r>
              <a:rPr lang="ru-RU" dirty="0" smtClean="0">
                <a:latin typeface="+mj-lt"/>
              </a:rPr>
              <a:t>ң </a:t>
            </a:r>
            <a:r>
              <a:rPr lang="ru-RU" dirty="0" err="1" smtClean="0">
                <a:latin typeface="+mj-lt"/>
              </a:rPr>
              <a:t>айқын</a:t>
            </a:r>
            <a:r>
              <a:rPr lang="ru-RU" dirty="0" smtClean="0">
                <a:latin typeface="+mj-lt"/>
              </a:rPr>
              <a:t> </a:t>
            </a:r>
            <a:r>
              <a:rPr lang="ru-RU" dirty="0" err="1" smtClean="0">
                <a:latin typeface="+mj-lt"/>
              </a:rPr>
              <a:t>жылдам</a:t>
            </a:r>
            <a:r>
              <a:rPr lang="ru-RU" dirty="0" smtClean="0">
                <a:latin typeface="+mj-lt"/>
              </a:rPr>
              <a:t> </a:t>
            </a:r>
            <a:r>
              <a:rPr lang="ru-RU" dirty="0" err="1" smtClean="0">
                <a:latin typeface="+mj-lt"/>
              </a:rPr>
              <a:t>тұрақтамау</a:t>
            </a:r>
            <a:r>
              <a:rPr lang="ru-RU" dirty="0" smtClean="0">
                <a:latin typeface="+mj-lt"/>
              </a:rPr>
              <a:t> </a:t>
            </a:r>
            <a:r>
              <a:rPr lang="ru-RU" dirty="0" err="1" smtClean="0">
                <a:latin typeface="+mj-lt"/>
              </a:rPr>
              <a:t>серпілісін</a:t>
            </a:r>
            <a:r>
              <a:rPr lang="ru-RU" dirty="0" smtClean="0">
                <a:latin typeface="+mj-lt"/>
              </a:rPr>
              <a:t> </a:t>
            </a:r>
            <a:r>
              <a:rPr lang="ru-RU" dirty="0" err="1" smtClean="0">
                <a:latin typeface="+mj-lt"/>
              </a:rPr>
              <a:t>туғызады</a:t>
            </a:r>
            <a:r>
              <a:rPr lang="ru-RU" dirty="0" smtClean="0">
                <a:latin typeface="+mj-lt"/>
              </a:rPr>
              <a:t>. 1945 </a:t>
            </a:r>
            <a:r>
              <a:rPr lang="ru-RU" dirty="0" err="1" smtClean="0">
                <a:latin typeface="+mj-lt"/>
              </a:rPr>
              <a:t>жылы</a:t>
            </a:r>
            <a:r>
              <a:rPr lang="ru-RU" dirty="0" smtClean="0">
                <a:latin typeface="+mj-lt"/>
              </a:rPr>
              <a:t> </a:t>
            </a:r>
            <a:r>
              <a:rPr lang="ru-RU" dirty="0" err="1" smtClean="0">
                <a:latin typeface="+mj-lt"/>
              </a:rPr>
              <a:t>П.Медавар</a:t>
            </a:r>
            <a:r>
              <a:rPr lang="ru-RU" dirty="0" smtClean="0">
                <a:latin typeface="+mj-lt"/>
              </a:rPr>
              <a:t> </a:t>
            </a:r>
            <a:r>
              <a:rPr lang="ru-RU" dirty="0" err="1" smtClean="0">
                <a:latin typeface="+mj-lt"/>
              </a:rPr>
              <a:t>ғылыми</a:t>
            </a:r>
            <a:r>
              <a:rPr lang="ru-RU" dirty="0" smtClean="0">
                <a:latin typeface="+mj-lt"/>
              </a:rPr>
              <a:t> </a:t>
            </a:r>
            <a:r>
              <a:rPr lang="ru-RU" dirty="0" err="1" smtClean="0">
                <a:latin typeface="+mj-lt"/>
              </a:rPr>
              <a:t>баяндамасында</a:t>
            </a:r>
            <a:r>
              <a:rPr lang="ru-RU" dirty="0" smtClean="0">
                <a:latin typeface="+mj-lt"/>
              </a:rPr>
              <a:t> трансплантат </a:t>
            </a:r>
            <a:r>
              <a:rPr lang="ru-RU" dirty="0" err="1" smtClean="0">
                <a:latin typeface="+mj-lt"/>
              </a:rPr>
              <a:t>тұрақтамауы</a:t>
            </a:r>
            <a:r>
              <a:rPr lang="ru-RU" dirty="0" smtClean="0">
                <a:latin typeface="+mj-lt"/>
              </a:rPr>
              <a:t> </a:t>
            </a:r>
            <a:r>
              <a:rPr lang="ru-RU" i="1" dirty="0" err="1" smtClean="0">
                <a:latin typeface="+mj-lt"/>
              </a:rPr>
              <a:t>донорлық</a:t>
            </a:r>
            <a:r>
              <a:rPr lang="ru-RU" i="1" dirty="0" smtClean="0">
                <a:latin typeface="+mj-lt"/>
              </a:rPr>
              <a:t> </a:t>
            </a:r>
            <a:r>
              <a:rPr lang="ru-RU" i="1" dirty="0" err="1" smtClean="0">
                <a:latin typeface="+mj-lt"/>
              </a:rPr>
              <a:t>мүшелер</a:t>
            </a:r>
            <a:r>
              <a:rPr lang="en-US" i="1" dirty="0" err="1" smtClean="0">
                <a:latin typeface="+mj-lt"/>
              </a:rPr>
              <a:t>i</a:t>
            </a:r>
            <a:r>
              <a:rPr lang="ru-RU" i="1" dirty="0" smtClean="0">
                <a:latin typeface="+mj-lt"/>
              </a:rPr>
              <a:t>не </a:t>
            </a:r>
            <a:r>
              <a:rPr lang="ru-RU" i="1" dirty="0" err="1" smtClean="0">
                <a:latin typeface="+mj-lt"/>
              </a:rPr>
              <a:t>қарсы</a:t>
            </a:r>
            <a:r>
              <a:rPr lang="ru-RU" i="1" dirty="0" smtClean="0">
                <a:latin typeface="+mj-lt"/>
              </a:rPr>
              <a:t> </a:t>
            </a:r>
            <a:r>
              <a:rPr lang="ru-RU" i="1" dirty="0" err="1" smtClean="0">
                <a:latin typeface="+mj-lt"/>
              </a:rPr>
              <a:t>иммунологиялық</a:t>
            </a:r>
            <a:r>
              <a:rPr lang="ru-RU" i="1" dirty="0" smtClean="0">
                <a:latin typeface="+mj-lt"/>
              </a:rPr>
              <a:t> </a:t>
            </a:r>
            <a:r>
              <a:rPr lang="ru-RU" i="1" dirty="0" err="1" smtClean="0">
                <a:latin typeface="+mj-lt"/>
              </a:rPr>
              <a:t>жауап</a:t>
            </a:r>
            <a:r>
              <a:rPr lang="ru-RU" i="1" dirty="0" smtClean="0">
                <a:latin typeface="+mj-lt"/>
              </a:rPr>
              <a:t> </a:t>
            </a:r>
            <a:r>
              <a:rPr lang="ru-RU" i="1" dirty="0" err="1" smtClean="0">
                <a:latin typeface="+mj-lt"/>
              </a:rPr>
              <a:t>арқылы</a:t>
            </a:r>
            <a:r>
              <a:rPr lang="ru-RU" i="1" dirty="0" smtClean="0">
                <a:latin typeface="+mj-lt"/>
              </a:rPr>
              <a:t> </a:t>
            </a:r>
            <a:r>
              <a:rPr lang="ru-RU" i="1" dirty="0" err="1" smtClean="0">
                <a:latin typeface="+mj-lt"/>
              </a:rPr>
              <a:t>жүред</a:t>
            </a:r>
            <a:r>
              <a:rPr lang="en-US" i="1" dirty="0" err="1" smtClean="0">
                <a:latin typeface="+mj-lt"/>
              </a:rPr>
              <a:t>i</a:t>
            </a:r>
            <a:r>
              <a:rPr lang="en-US" i="1" dirty="0" smtClean="0">
                <a:latin typeface="+mj-lt"/>
              </a:rPr>
              <a:t> </a:t>
            </a:r>
            <a:r>
              <a:rPr lang="ru-RU" i="1" dirty="0" err="1" smtClean="0">
                <a:latin typeface="+mj-lt"/>
              </a:rPr>
              <a:t>және</a:t>
            </a:r>
            <a:r>
              <a:rPr lang="ru-RU" i="1" dirty="0" smtClean="0">
                <a:latin typeface="+mj-lt"/>
              </a:rPr>
              <a:t> </a:t>
            </a:r>
            <a:r>
              <a:rPr lang="ru-RU" i="1" dirty="0" err="1" smtClean="0">
                <a:latin typeface="+mj-lt"/>
              </a:rPr>
              <a:t>бұл</a:t>
            </a:r>
            <a:r>
              <a:rPr lang="ru-RU" i="1" dirty="0" smtClean="0">
                <a:latin typeface="+mj-lt"/>
              </a:rPr>
              <a:t> </a:t>
            </a:r>
            <a:r>
              <a:rPr lang="ru-RU" i="1" dirty="0" err="1" smtClean="0">
                <a:latin typeface="+mj-lt"/>
              </a:rPr>
              <a:t>үрдіс</a:t>
            </a:r>
            <a:r>
              <a:rPr lang="ru-RU" i="1" dirty="0" smtClean="0">
                <a:latin typeface="+mj-lt"/>
              </a:rPr>
              <a:t> </a:t>
            </a:r>
            <a:r>
              <a:rPr lang="ru-RU" i="1" dirty="0" err="1" smtClean="0">
                <a:latin typeface="+mj-lt"/>
              </a:rPr>
              <a:t>организмның</a:t>
            </a:r>
            <a:r>
              <a:rPr lang="ru-RU" i="1" dirty="0" smtClean="0">
                <a:latin typeface="+mj-lt"/>
              </a:rPr>
              <a:t> </a:t>
            </a:r>
            <a:r>
              <a:rPr lang="ru-RU" i="1" dirty="0" err="1" smtClean="0">
                <a:latin typeface="+mj-lt"/>
              </a:rPr>
              <a:t>генетикалық</a:t>
            </a:r>
            <a:r>
              <a:rPr lang="ru-RU" i="1" dirty="0" smtClean="0">
                <a:latin typeface="+mj-lt"/>
              </a:rPr>
              <a:t> </a:t>
            </a:r>
            <a:r>
              <a:rPr lang="ru-RU" i="1" dirty="0" err="1" smtClean="0">
                <a:latin typeface="+mj-lt"/>
              </a:rPr>
              <a:t>ерекшел</a:t>
            </a:r>
            <a:r>
              <a:rPr lang="en-US" i="1" dirty="0" err="1" smtClean="0">
                <a:latin typeface="+mj-lt"/>
              </a:rPr>
              <a:t>i</a:t>
            </a:r>
            <a:r>
              <a:rPr lang="ru-RU" i="1" dirty="0" smtClean="0">
                <a:latin typeface="+mj-lt"/>
              </a:rPr>
              <a:t>г</a:t>
            </a:r>
            <a:r>
              <a:rPr lang="en-US" i="1" dirty="0" err="1" smtClean="0">
                <a:latin typeface="+mj-lt"/>
              </a:rPr>
              <a:t>i</a:t>
            </a:r>
            <a:r>
              <a:rPr lang="ru-RU" i="1" dirty="0" smtClean="0">
                <a:latin typeface="+mj-lt"/>
              </a:rPr>
              <a:t>не </a:t>
            </a:r>
            <a:r>
              <a:rPr lang="ru-RU" i="1" dirty="0" err="1" smtClean="0">
                <a:latin typeface="+mj-lt"/>
              </a:rPr>
              <a:t>байланысты</a:t>
            </a:r>
            <a:r>
              <a:rPr lang="ru-RU" i="1" dirty="0" smtClean="0">
                <a:latin typeface="+mj-lt"/>
              </a:rPr>
              <a:t> </a:t>
            </a:r>
            <a:r>
              <a:rPr lang="ru-RU" dirty="0" err="1" smtClean="0">
                <a:latin typeface="+mj-lt"/>
              </a:rPr>
              <a:t>деп</a:t>
            </a:r>
            <a:r>
              <a:rPr lang="ru-RU" dirty="0" smtClean="0">
                <a:latin typeface="+mj-lt"/>
              </a:rPr>
              <a:t>,</a:t>
            </a:r>
            <a:r>
              <a:rPr lang="ru-RU" i="1" dirty="0" smtClean="0">
                <a:latin typeface="+mj-lt"/>
              </a:rPr>
              <a:t> </a:t>
            </a:r>
            <a:r>
              <a:rPr lang="ru-RU" dirty="0" err="1" smtClean="0">
                <a:latin typeface="+mj-lt"/>
              </a:rPr>
              <a:t>жариялады</a:t>
            </a:r>
            <a:r>
              <a:rPr lang="ru-RU" dirty="0" smtClean="0">
                <a:latin typeface="+mj-lt"/>
              </a:rPr>
              <a:t>. </a:t>
            </a:r>
            <a:endParaRPr lang="ru-RU" dirty="0">
              <a:latin typeface="+mj-lt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04551" y="972701"/>
            <a:ext cx="4659556" cy="44782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219795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518746" y="905608"/>
            <a:ext cx="11104685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fontAlgn="base"/>
            <a:r>
              <a:rPr lang="ru-RU" dirty="0" err="1">
                <a:latin typeface="+mj-lt"/>
              </a:rPr>
              <a:t>Донордан</a:t>
            </a:r>
            <a:r>
              <a:rPr lang="ru-RU" dirty="0">
                <a:latin typeface="+mj-lt"/>
              </a:rPr>
              <a:t> </a:t>
            </a:r>
            <a:r>
              <a:rPr lang="ru-RU" dirty="0" err="1">
                <a:latin typeface="+mj-lt"/>
              </a:rPr>
              <a:t>реципиентке</a:t>
            </a:r>
            <a:r>
              <a:rPr lang="ru-RU" dirty="0">
                <a:latin typeface="+mj-lt"/>
              </a:rPr>
              <a:t> </a:t>
            </a:r>
            <a:r>
              <a:rPr lang="ru-RU" dirty="0" err="1">
                <a:latin typeface="+mj-lt"/>
              </a:rPr>
              <a:t>қайта</a:t>
            </a:r>
            <a:r>
              <a:rPr lang="ru-RU" dirty="0">
                <a:latin typeface="+mj-lt"/>
              </a:rPr>
              <a:t> </a:t>
            </a:r>
            <a:r>
              <a:rPr lang="ru-RU" dirty="0" err="1">
                <a:latin typeface="+mj-lt"/>
              </a:rPr>
              <a:t>ауыстырылатын</a:t>
            </a:r>
            <a:r>
              <a:rPr lang="ru-RU" dirty="0">
                <a:latin typeface="+mj-lt"/>
              </a:rPr>
              <a:t> </a:t>
            </a:r>
            <a:r>
              <a:rPr lang="ru-RU" dirty="0" err="1">
                <a:latin typeface="+mj-lt"/>
              </a:rPr>
              <a:t>ұлпаның</a:t>
            </a:r>
            <a:r>
              <a:rPr lang="ru-RU" dirty="0">
                <a:latin typeface="+mj-lt"/>
              </a:rPr>
              <a:t> (трансплантат) </a:t>
            </a:r>
            <a:r>
              <a:rPr lang="ru-RU" dirty="0" err="1">
                <a:latin typeface="+mj-lt"/>
              </a:rPr>
              <a:t>тағдыры</a:t>
            </a:r>
            <a:r>
              <a:rPr lang="ru-RU" dirty="0">
                <a:latin typeface="+mj-lt"/>
              </a:rPr>
              <a:t> </a:t>
            </a:r>
            <a:r>
              <a:rPr lang="ru-RU" dirty="0" err="1">
                <a:latin typeface="+mj-lt"/>
              </a:rPr>
              <a:t>берілген</a:t>
            </a:r>
            <a:r>
              <a:rPr lang="ru-RU" dirty="0">
                <a:latin typeface="+mj-lt"/>
              </a:rPr>
              <a:t> </a:t>
            </a:r>
            <a:r>
              <a:rPr lang="ru-RU" dirty="0" err="1">
                <a:latin typeface="+mj-lt"/>
              </a:rPr>
              <a:t>ағзалардың</a:t>
            </a:r>
            <a:r>
              <a:rPr lang="ru-RU" dirty="0">
                <a:latin typeface="+mj-lt"/>
              </a:rPr>
              <a:t> </a:t>
            </a:r>
            <a:r>
              <a:rPr lang="ru-RU" dirty="0" err="1">
                <a:latin typeface="+mj-lt"/>
              </a:rPr>
              <a:t>генетикалық</a:t>
            </a:r>
            <a:r>
              <a:rPr lang="ru-RU" dirty="0">
                <a:latin typeface="+mj-lt"/>
              </a:rPr>
              <a:t> </a:t>
            </a:r>
            <a:r>
              <a:rPr lang="ru-RU" dirty="0" err="1">
                <a:latin typeface="+mj-lt"/>
              </a:rPr>
              <a:t>әртүрлілігіне</a:t>
            </a:r>
            <a:r>
              <a:rPr lang="ru-RU" dirty="0">
                <a:latin typeface="+mj-lt"/>
              </a:rPr>
              <a:t> </a:t>
            </a:r>
            <a:r>
              <a:rPr lang="ru-RU" dirty="0" err="1">
                <a:latin typeface="+mj-lt"/>
              </a:rPr>
              <a:t>байланысты</a:t>
            </a:r>
            <a:r>
              <a:rPr lang="ru-RU" dirty="0">
                <a:latin typeface="+mj-lt"/>
              </a:rPr>
              <a:t>. </a:t>
            </a:r>
            <a:r>
              <a:rPr lang="ru-RU" dirty="0" err="1">
                <a:latin typeface="+mj-lt"/>
              </a:rPr>
              <a:t>Сондықтан</a:t>
            </a:r>
            <a:r>
              <a:rPr lang="ru-RU" dirty="0">
                <a:latin typeface="+mj-lt"/>
              </a:rPr>
              <a:t> да донор мен </a:t>
            </a:r>
            <a:r>
              <a:rPr lang="ru-RU" dirty="0" err="1">
                <a:latin typeface="+mj-lt"/>
              </a:rPr>
              <a:t>реципиенттің</a:t>
            </a:r>
            <a:r>
              <a:rPr lang="ru-RU" dirty="0">
                <a:latin typeface="+mj-lt"/>
              </a:rPr>
              <a:t> </a:t>
            </a:r>
            <a:r>
              <a:rPr lang="ru-RU" dirty="0" err="1">
                <a:latin typeface="+mj-lt"/>
              </a:rPr>
              <a:t>генетикалық</a:t>
            </a:r>
            <a:r>
              <a:rPr lang="ru-RU" dirty="0">
                <a:latin typeface="+mj-lt"/>
              </a:rPr>
              <a:t> </a:t>
            </a:r>
            <a:r>
              <a:rPr lang="ru-RU" dirty="0" err="1">
                <a:latin typeface="+mj-lt"/>
              </a:rPr>
              <a:t>туыстығын</a:t>
            </a:r>
            <a:r>
              <a:rPr lang="ru-RU" dirty="0">
                <a:latin typeface="+mj-lt"/>
              </a:rPr>
              <a:t> </a:t>
            </a:r>
            <a:r>
              <a:rPr lang="ru-RU" dirty="0" err="1">
                <a:latin typeface="+mj-lt"/>
              </a:rPr>
              <a:t>ескере</a:t>
            </a:r>
            <a:r>
              <a:rPr lang="ru-RU" dirty="0">
                <a:latin typeface="+mj-lt"/>
              </a:rPr>
              <a:t> </a:t>
            </a:r>
            <a:r>
              <a:rPr lang="ru-RU" dirty="0" err="1">
                <a:latin typeface="+mj-lt"/>
              </a:rPr>
              <a:t>отырып</a:t>
            </a:r>
            <a:r>
              <a:rPr lang="ru-RU" dirty="0">
                <a:latin typeface="+mj-lt"/>
              </a:rPr>
              <a:t>, </a:t>
            </a:r>
            <a:r>
              <a:rPr lang="ru-RU" dirty="0" err="1">
                <a:latin typeface="+mj-lt"/>
              </a:rPr>
              <a:t>трансплантаттарды</a:t>
            </a:r>
            <a:r>
              <a:rPr lang="ru-RU" dirty="0">
                <a:latin typeface="+mj-lt"/>
              </a:rPr>
              <a:t> </a:t>
            </a:r>
            <a:r>
              <a:rPr lang="ru-RU" dirty="0" err="1">
                <a:latin typeface="+mj-lt"/>
              </a:rPr>
              <a:t>ауто</a:t>
            </a:r>
            <a:r>
              <a:rPr lang="ru-RU" dirty="0">
                <a:latin typeface="+mj-lt"/>
              </a:rPr>
              <a:t>-, изо-, алло-, </a:t>
            </a:r>
            <a:r>
              <a:rPr lang="ru-RU" dirty="0" err="1">
                <a:latin typeface="+mj-lt"/>
              </a:rPr>
              <a:t>ксенотрансплантаттарға</a:t>
            </a:r>
            <a:r>
              <a:rPr lang="ru-RU" dirty="0">
                <a:latin typeface="+mj-lt"/>
              </a:rPr>
              <a:t> </a:t>
            </a:r>
            <a:r>
              <a:rPr lang="ru-RU" dirty="0" err="1">
                <a:latin typeface="+mj-lt"/>
              </a:rPr>
              <a:t>бөледі</a:t>
            </a:r>
            <a:r>
              <a:rPr lang="ru-RU" dirty="0">
                <a:latin typeface="+mj-lt"/>
              </a:rPr>
              <a:t>.</a:t>
            </a:r>
          </a:p>
          <a:p>
            <a:pPr marL="285750" indent="-285750" algn="just" fontAlgn="base">
              <a:buFont typeface="Wingdings" panose="05000000000000000000" pitchFamily="2" charset="2"/>
              <a:buChar char="Ø"/>
            </a:pPr>
            <a:r>
              <a:rPr lang="ru-RU" b="1" i="1" u="sng" dirty="0" err="1">
                <a:latin typeface="+mj-lt"/>
              </a:rPr>
              <a:t>Аутотранспоантация</a:t>
            </a:r>
            <a:r>
              <a:rPr lang="ru-RU" i="1" u="sng" dirty="0">
                <a:latin typeface="+mj-lt"/>
              </a:rPr>
              <a:t> </a:t>
            </a:r>
            <a:r>
              <a:rPr lang="ru-RU" dirty="0">
                <a:latin typeface="+mj-lt"/>
              </a:rPr>
              <a:t>– </a:t>
            </a:r>
            <a:r>
              <a:rPr lang="ru-RU" dirty="0" err="1">
                <a:latin typeface="+mj-lt"/>
              </a:rPr>
              <a:t>бұл</a:t>
            </a:r>
            <a:r>
              <a:rPr lang="ru-RU" dirty="0">
                <a:latin typeface="+mj-lt"/>
              </a:rPr>
              <a:t> </a:t>
            </a:r>
            <a:r>
              <a:rPr lang="ru-RU" dirty="0" err="1">
                <a:latin typeface="+mj-lt"/>
              </a:rPr>
              <a:t>ұлпаны</a:t>
            </a:r>
            <a:r>
              <a:rPr lang="ru-RU" dirty="0">
                <a:latin typeface="+mj-lt"/>
              </a:rPr>
              <a:t> </a:t>
            </a:r>
            <a:r>
              <a:rPr lang="ru-RU" dirty="0" err="1">
                <a:latin typeface="+mj-lt"/>
              </a:rPr>
              <a:t>ағзаның</a:t>
            </a:r>
            <a:r>
              <a:rPr lang="ru-RU" dirty="0">
                <a:latin typeface="+mj-lt"/>
              </a:rPr>
              <a:t> </a:t>
            </a:r>
            <a:r>
              <a:rPr lang="ru-RU" dirty="0" err="1">
                <a:latin typeface="+mj-lt"/>
              </a:rPr>
              <a:t>шекарасында</a:t>
            </a:r>
            <a:r>
              <a:rPr lang="ru-RU" dirty="0">
                <a:latin typeface="+mj-lt"/>
              </a:rPr>
              <a:t> </a:t>
            </a:r>
            <a:r>
              <a:rPr lang="ru-RU" dirty="0" err="1">
                <a:latin typeface="+mj-lt"/>
              </a:rPr>
              <a:t>ауыстыру</a:t>
            </a:r>
            <a:r>
              <a:rPr lang="ru-RU" dirty="0">
                <a:latin typeface="+mj-lt"/>
              </a:rPr>
              <a:t>.</a:t>
            </a:r>
          </a:p>
          <a:p>
            <a:pPr marL="285750" indent="-285750" algn="just" fontAlgn="base">
              <a:buFont typeface="Wingdings" panose="05000000000000000000" pitchFamily="2" charset="2"/>
              <a:buChar char="Ø"/>
            </a:pPr>
            <a:r>
              <a:rPr lang="ru-RU" b="1" i="1" u="sng" dirty="0" err="1">
                <a:latin typeface="+mj-lt"/>
              </a:rPr>
              <a:t>Изотрансплантация</a:t>
            </a:r>
            <a:r>
              <a:rPr lang="ru-RU" b="1" dirty="0">
                <a:latin typeface="+mj-lt"/>
              </a:rPr>
              <a:t> </a:t>
            </a:r>
            <a:r>
              <a:rPr lang="ru-RU" dirty="0">
                <a:latin typeface="+mj-lt"/>
              </a:rPr>
              <a:t>– </a:t>
            </a:r>
            <a:r>
              <a:rPr lang="ru-RU" dirty="0" err="1">
                <a:latin typeface="+mj-lt"/>
              </a:rPr>
              <a:t>мүшені</a:t>
            </a:r>
            <a:r>
              <a:rPr lang="ru-RU" dirty="0">
                <a:latin typeface="+mj-lt"/>
              </a:rPr>
              <a:t> </a:t>
            </a:r>
            <a:r>
              <a:rPr lang="ru-RU" dirty="0" err="1">
                <a:latin typeface="+mj-lt"/>
              </a:rPr>
              <a:t>немесе</a:t>
            </a:r>
            <a:r>
              <a:rPr lang="ru-RU" dirty="0">
                <a:latin typeface="+mj-lt"/>
              </a:rPr>
              <a:t> </a:t>
            </a:r>
            <a:r>
              <a:rPr lang="ru-RU" dirty="0" err="1">
                <a:latin typeface="+mj-lt"/>
              </a:rPr>
              <a:t>ұлпаны</a:t>
            </a:r>
            <a:r>
              <a:rPr lang="ru-RU" dirty="0">
                <a:latin typeface="+mj-lt"/>
              </a:rPr>
              <a:t> </a:t>
            </a:r>
            <a:r>
              <a:rPr lang="ru-RU" dirty="0" err="1">
                <a:latin typeface="+mj-lt"/>
              </a:rPr>
              <a:t>біржұмыртқалы</a:t>
            </a:r>
            <a:r>
              <a:rPr lang="ru-RU" dirty="0">
                <a:latin typeface="+mj-lt"/>
              </a:rPr>
              <a:t> </a:t>
            </a:r>
            <a:r>
              <a:rPr lang="ru-RU" dirty="0" err="1">
                <a:latin typeface="+mj-lt"/>
              </a:rPr>
              <a:t>егіздер</a:t>
            </a:r>
            <a:r>
              <a:rPr lang="ru-RU" dirty="0">
                <a:latin typeface="+mj-lt"/>
              </a:rPr>
              <a:t> </a:t>
            </a:r>
            <a:r>
              <a:rPr lang="ru-RU" dirty="0" err="1">
                <a:latin typeface="+mj-lt"/>
              </a:rPr>
              <a:t>немесе</a:t>
            </a:r>
            <a:r>
              <a:rPr lang="ru-RU" dirty="0">
                <a:latin typeface="+mj-lt"/>
              </a:rPr>
              <a:t> </a:t>
            </a:r>
            <a:r>
              <a:rPr lang="ru-RU" dirty="0" err="1">
                <a:latin typeface="+mj-lt"/>
              </a:rPr>
              <a:t>бір</a:t>
            </a:r>
            <a:r>
              <a:rPr lang="ru-RU" dirty="0">
                <a:latin typeface="+mj-lt"/>
              </a:rPr>
              <a:t> </a:t>
            </a:r>
            <a:r>
              <a:rPr lang="ru-RU" dirty="0" err="1">
                <a:latin typeface="+mj-lt"/>
              </a:rPr>
              <a:t>инбредті</a:t>
            </a:r>
            <a:r>
              <a:rPr lang="ru-RU" dirty="0">
                <a:latin typeface="+mj-lt"/>
              </a:rPr>
              <a:t> </a:t>
            </a:r>
            <a:r>
              <a:rPr lang="ru-RU" dirty="0" err="1">
                <a:latin typeface="+mj-lt"/>
              </a:rPr>
              <a:t>сызығының</a:t>
            </a:r>
            <a:r>
              <a:rPr lang="ru-RU" dirty="0">
                <a:latin typeface="+mj-lt"/>
              </a:rPr>
              <a:t> </a:t>
            </a:r>
            <a:r>
              <a:rPr lang="ru-RU" dirty="0" err="1">
                <a:latin typeface="+mj-lt"/>
              </a:rPr>
              <a:t>өкілдері</a:t>
            </a:r>
            <a:r>
              <a:rPr lang="ru-RU" dirty="0">
                <a:latin typeface="+mj-lt"/>
              </a:rPr>
              <a:t> </a:t>
            </a:r>
            <a:r>
              <a:rPr lang="ru-RU" dirty="0" err="1">
                <a:latin typeface="+mj-lt"/>
              </a:rPr>
              <a:t>болып</a:t>
            </a:r>
            <a:r>
              <a:rPr lang="ru-RU" dirty="0">
                <a:latin typeface="+mj-lt"/>
              </a:rPr>
              <a:t> </a:t>
            </a:r>
            <a:r>
              <a:rPr lang="ru-RU" dirty="0" err="1">
                <a:latin typeface="+mj-lt"/>
              </a:rPr>
              <a:t>табылатын</a:t>
            </a:r>
            <a:r>
              <a:rPr lang="ru-RU" dirty="0">
                <a:latin typeface="+mj-lt"/>
              </a:rPr>
              <a:t> </a:t>
            </a:r>
            <a:r>
              <a:rPr lang="ru-RU" dirty="0" err="1">
                <a:latin typeface="+mj-lt"/>
              </a:rPr>
              <a:t>бір</a:t>
            </a:r>
            <a:r>
              <a:rPr lang="ru-RU" dirty="0">
                <a:latin typeface="+mj-lt"/>
              </a:rPr>
              <a:t> </a:t>
            </a:r>
            <a:r>
              <a:rPr lang="ru-RU" dirty="0" err="1">
                <a:latin typeface="+mj-lt"/>
              </a:rPr>
              <a:t>ағзадан</a:t>
            </a:r>
            <a:r>
              <a:rPr lang="ru-RU" dirty="0">
                <a:latin typeface="+mj-lt"/>
              </a:rPr>
              <a:t> </a:t>
            </a:r>
            <a:r>
              <a:rPr lang="ru-RU" dirty="0" err="1">
                <a:latin typeface="+mj-lt"/>
              </a:rPr>
              <a:t>екінші</a:t>
            </a:r>
            <a:r>
              <a:rPr lang="ru-RU" dirty="0">
                <a:latin typeface="+mj-lt"/>
              </a:rPr>
              <a:t> </a:t>
            </a:r>
            <a:r>
              <a:rPr lang="ru-RU" dirty="0" err="1">
                <a:latin typeface="+mj-lt"/>
              </a:rPr>
              <a:t>ағзаға</a:t>
            </a:r>
            <a:r>
              <a:rPr lang="ru-RU" dirty="0">
                <a:latin typeface="+mj-lt"/>
              </a:rPr>
              <a:t> </a:t>
            </a:r>
            <a:r>
              <a:rPr lang="ru-RU" dirty="0" err="1">
                <a:latin typeface="+mj-lt"/>
              </a:rPr>
              <a:t>ауыстыру</a:t>
            </a:r>
            <a:r>
              <a:rPr lang="ru-RU" dirty="0">
                <a:latin typeface="+mj-lt"/>
              </a:rPr>
              <a:t>.</a:t>
            </a:r>
          </a:p>
          <a:p>
            <a:pPr marL="285750" indent="-285750" algn="just" fontAlgn="base">
              <a:buFont typeface="Wingdings" panose="05000000000000000000" pitchFamily="2" charset="2"/>
              <a:buChar char="Ø"/>
            </a:pPr>
            <a:r>
              <a:rPr lang="ru-RU" b="1" i="1" u="sng" dirty="0" err="1">
                <a:latin typeface="+mj-lt"/>
              </a:rPr>
              <a:t>Аллотрансплантация</a:t>
            </a:r>
            <a:r>
              <a:rPr lang="ru-RU" b="1" dirty="0">
                <a:latin typeface="+mj-lt"/>
              </a:rPr>
              <a:t> </a:t>
            </a:r>
            <a:r>
              <a:rPr lang="ru-RU" dirty="0">
                <a:latin typeface="+mj-lt"/>
              </a:rPr>
              <a:t>– </a:t>
            </a:r>
            <a:r>
              <a:rPr lang="ru-RU" dirty="0" err="1">
                <a:latin typeface="+mj-lt"/>
              </a:rPr>
              <a:t>мүшені</a:t>
            </a:r>
            <a:r>
              <a:rPr lang="ru-RU" dirty="0">
                <a:latin typeface="+mj-lt"/>
              </a:rPr>
              <a:t> </a:t>
            </a:r>
            <a:r>
              <a:rPr lang="ru-RU" dirty="0" err="1">
                <a:latin typeface="+mj-lt"/>
              </a:rPr>
              <a:t>немес</a:t>
            </a:r>
            <a:r>
              <a:rPr lang="ru-RU" dirty="0">
                <a:latin typeface="+mj-lt"/>
              </a:rPr>
              <a:t> </a:t>
            </a:r>
            <a:r>
              <a:rPr lang="ru-RU" dirty="0" err="1">
                <a:latin typeface="+mj-lt"/>
              </a:rPr>
              <a:t>ұлпаны</a:t>
            </a:r>
            <a:r>
              <a:rPr lang="ru-RU" dirty="0">
                <a:latin typeface="+mj-lt"/>
              </a:rPr>
              <a:t> </a:t>
            </a:r>
            <a:r>
              <a:rPr lang="ru-RU" dirty="0" err="1">
                <a:latin typeface="+mj-lt"/>
              </a:rPr>
              <a:t>бір</a:t>
            </a:r>
            <a:r>
              <a:rPr lang="ru-RU" dirty="0">
                <a:latin typeface="+mj-lt"/>
              </a:rPr>
              <a:t> </a:t>
            </a:r>
            <a:r>
              <a:rPr lang="ru-RU" dirty="0" err="1">
                <a:latin typeface="+mj-lt"/>
              </a:rPr>
              <a:t>особьтан</a:t>
            </a:r>
            <a:r>
              <a:rPr lang="ru-RU" dirty="0">
                <a:latin typeface="+mj-lt"/>
              </a:rPr>
              <a:t> </a:t>
            </a:r>
            <a:r>
              <a:rPr lang="ru-RU" dirty="0" err="1">
                <a:latin typeface="+mj-lt"/>
              </a:rPr>
              <a:t>екінші</a:t>
            </a:r>
            <a:r>
              <a:rPr lang="ru-RU" dirty="0">
                <a:latin typeface="+mj-lt"/>
              </a:rPr>
              <a:t> </a:t>
            </a:r>
            <a:r>
              <a:rPr lang="ru-RU" dirty="0" err="1">
                <a:latin typeface="+mj-lt"/>
              </a:rPr>
              <a:t>особьке</a:t>
            </a:r>
            <a:r>
              <a:rPr lang="ru-RU" dirty="0">
                <a:latin typeface="+mj-lt"/>
              </a:rPr>
              <a:t> </a:t>
            </a:r>
            <a:r>
              <a:rPr lang="ru-RU" dirty="0" err="1">
                <a:latin typeface="+mj-lt"/>
              </a:rPr>
              <a:t>ауыстыру</a:t>
            </a:r>
            <a:r>
              <a:rPr lang="ru-RU" dirty="0">
                <a:latin typeface="+mj-lt"/>
              </a:rPr>
              <a:t> (</a:t>
            </a:r>
            <a:r>
              <a:rPr lang="ru-RU" dirty="0" err="1">
                <a:latin typeface="+mj-lt"/>
              </a:rPr>
              <a:t>инбредті</a:t>
            </a:r>
            <a:r>
              <a:rPr lang="ru-RU" dirty="0">
                <a:latin typeface="+mj-lt"/>
              </a:rPr>
              <a:t> </a:t>
            </a:r>
            <a:r>
              <a:rPr lang="ru-RU" dirty="0" err="1">
                <a:latin typeface="+mj-lt"/>
              </a:rPr>
              <a:t>емес</a:t>
            </a:r>
            <a:r>
              <a:rPr lang="ru-RU" dirty="0">
                <a:latin typeface="+mj-lt"/>
              </a:rPr>
              <a:t> </a:t>
            </a:r>
            <a:r>
              <a:rPr lang="ru-RU" dirty="0" err="1">
                <a:latin typeface="+mj-lt"/>
              </a:rPr>
              <a:t>түрлер</a:t>
            </a:r>
            <a:r>
              <a:rPr lang="ru-RU" dirty="0">
                <a:latin typeface="+mj-lt"/>
              </a:rPr>
              <a:t>, </a:t>
            </a:r>
            <a:r>
              <a:rPr lang="ru-RU" dirty="0" err="1">
                <a:latin typeface="+mj-lt"/>
              </a:rPr>
              <a:t>немесе</a:t>
            </a:r>
            <a:r>
              <a:rPr lang="ru-RU" dirty="0">
                <a:latin typeface="+mj-lt"/>
              </a:rPr>
              <a:t> </a:t>
            </a:r>
            <a:r>
              <a:rPr lang="ru-RU" dirty="0" err="1">
                <a:latin typeface="+mj-lt"/>
              </a:rPr>
              <a:t>әртүрлі</a:t>
            </a:r>
            <a:r>
              <a:rPr lang="ru-RU" dirty="0">
                <a:latin typeface="+mj-lt"/>
              </a:rPr>
              <a:t> </a:t>
            </a:r>
            <a:r>
              <a:rPr lang="ru-RU" dirty="0" err="1">
                <a:latin typeface="+mj-lt"/>
              </a:rPr>
              <a:t>инбредті</a:t>
            </a:r>
            <a:r>
              <a:rPr lang="ru-RU" dirty="0">
                <a:latin typeface="+mj-lt"/>
              </a:rPr>
              <a:t> </a:t>
            </a:r>
            <a:r>
              <a:rPr lang="ru-RU" dirty="0" err="1">
                <a:latin typeface="+mj-lt"/>
              </a:rPr>
              <a:t>сызықтарының</a:t>
            </a:r>
            <a:r>
              <a:rPr lang="ru-RU" dirty="0">
                <a:latin typeface="+mj-lt"/>
              </a:rPr>
              <a:t> </a:t>
            </a:r>
            <a:r>
              <a:rPr lang="ru-RU" dirty="0" err="1">
                <a:latin typeface="+mj-lt"/>
              </a:rPr>
              <a:t>өкілдері</a:t>
            </a:r>
            <a:r>
              <a:rPr lang="ru-RU" dirty="0">
                <a:latin typeface="+mj-lt"/>
              </a:rPr>
              <a:t>).</a:t>
            </a:r>
          </a:p>
          <a:p>
            <a:pPr marL="285750" indent="-285750" algn="just" fontAlgn="base">
              <a:buFont typeface="Wingdings" panose="05000000000000000000" pitchFamily="2" charset="2"/>
              <a:buChar char="Ø"/>
            </a:pPr>
            <a:r>
              <a:rPr lang="ru-RU" b="1" i="1" u="sng" dirty="0">
                <a:latin typeface="+mj-lt"/>
              </a:rPr>
              <a:t>Ксенотрансплантация</a:t>
            </a:r>
            <a:r>
              <a:rPr lang="ru-RU" dirty="0">
                <a:latin typeface="+mj-lt"/>
              </a:rPr>
              <a:t> — </a:t>
            </a:r>
            <a:r>
              <a:rPr lang="ru-RU" dirty="0" err="1">
                <a:latin typeface="+mj-lt"/>
              </a:rPr>
              <a:t>әртүрлі</a:t>
            </a:r>
            <a:r>
              <a:rPr lang="ru-RU" dirty="0">
                <a:latin typeface="+mj-lt"/>
              </a:rPr>
              <a:t> </a:t>
            </a:r>
            <a:r>
              <a:rPr lang="ru-RU" dirty="0" err="1">
                <a:latin typeface="+mj-lt"/>
              </a:rPr>
              <a:t>түрлерге</a:t>
            </a:r>
            <a:r>
              <a:rPr lang="ru-RU" dirty="0">
                <a:latin typeface="+mj-lt"/>
              </a:rPr>
              <a:t> </a:t>
            </a:r>
            <a:r>
              <a:rPr lang="ru-RU" dirty="0" err="1">
                <a:latin typeface="+mj-lt"/>
              </a:rPr>
              <a:t>жататын</a:t>
            </a:r>
            <a:r>
              <a:rPr lang="ru-RU" dirty="0">
                <a:latin typeface="+mj-lt"/>
              </a:rPr>
              <a:t> </a:t>
            </a:r>
            <a:r>
              <a:rPr lang="ru-RU" dirty="0" err="1">
                <a:latin typeface="+mj-lt"/>
              </a:rPr>
              <a:t>донордан</a:t>
            </a:r>
            <a:r>
              <a:rPr lang="ru-RU" dirty="0">
                <a:latin typeface="+mj-lt"/>
              </a:rPr>
              <a:t> </a:t>
            </a:r>
            <a:r>
              <a:rPr lang="ru-RU" dirty="0" err="1">
                <a:latin typeface="+mj-lt"/>
              </a:rPr>
              <a:t>реципиентке</a:t>
            </a:r>
            <a:r>
              <a:rPr lang="ru-RU" dirty="0">
                <a:latin typeface="+mj-lt"/>
              </a:rPr>
              <a:t> </a:t>
            </a:r>
            <a:r>
              <a:rPr lang="ru-RU" dirty="0" err="1">
                <a:latin typeface="+mj-lt"/>
              </a:rPr>
              <a:t>мүшені</a:t>
            </a:r>
            <a:r>
              <a:rPr lang="ru-RU" dirty="0">
                <a:latin typeface="+mj-lt"/>
              </a:rPr>
              <a:t> </a:t>
            </a:r>
            <a:r>
              <a:rPr lang="ru-RU" dirty="0" err="1">
                <a:latin typeface="+mj-lt"/>
              </a:rPr>
              <a:t>немесе</a:t>
            </a:r>
            <a:r>
              <a:rPr lang="ru-RU" dirty="0">
                <a:latin typeface="+mj-lt"/>
              </a:rPr>
              <a:t> </a:t>
            </a:r>
            <a:r>
              <a:rPr lang="ru-RU" dirty="0" err="1">
                <a:latin typeface="+mj-lt"/>
              </a:rPr>
              <a:t>ұлпаны</a:t>
            </a:r>
            <a:r>
              <a:rPr lang="ru-RU" dirty="0">
                <a:latin typeface="+mj-lt"/>
              </a:rPr>
              <a:t> </a:t>
            </a:r>
            <a:r>
              <a:rPr lang="ru-RU" dirty="0" err="1">
                <a:latin typeface="+mj-lt"/>
              </a:rPr>
              <a:t>ауыстыру</a:t>
            </a:r>
            <a:r>
              <a:rPr lang="ru-RU" dirty="0">
                <a:latin typeface="+mj-lt"/>
              </a:rPr>
              <a:t>.</a:t>
            </a:r>
          </a:p>
          <a:p>
            <a:pPr algn="just" fontAlgn="base"/>
            <a:r>
              <a:rPr lang="ru-RU" dirty="0" err="1">
                <a:latin typeface="+mj-lt"/>
              </a:rPr>
              <a:t>Ауто</a:t>
            </a:r>
            <a:r>
              <a:rPr lang="ru-RU" dirty="0">
                <a:latin typeface="+mj-lt"/>
              </a:rPr>
              <a:t>- </a:t>
            </a:r>
            <a:r>
              <a:rPr lang="ru-RU" dirty="0" err="1">
                <a:latin typeface="+mj-lt"/>
              </a:rPr>
              <a:t>және</a:t>
            </a:r>
            <a:r>
              <a:rPr lang="ru-RU" dirty="0">
                <a:latin typeface="+mj-lt"/>
              </a:rPr>
              <a:t> </a:t>
            </a:r>
            <a:r>
              <a:rPr lang="ru-RU" dirty="0" err="1">
                <a:latin typeface="+mj-lt"/>
              </a:rPr>
              <a:t>изотарнсплантаттар</a:t>
            </a:r>
            <a:r>
              <a:rPr lang="ru-RU" dirty="0">
                <a:latin typeface="+mj-lt"/>
              </a:rPr>
              <a:t> </a:t>
            </a:r>
            <a:r>
              <a:rPr lang="ru-RU" dirty="0" err="1">
                <a:latin typeface="+mj-lt"/>
              </a:rPr>
              <a:t>генетикалық</a:t>
            </a:r>
            <a:r>
              <a:rPr lang="ru-RU" dirty="0">
                <a:latin typeface="+mj-lt"/>
              </a:rPr>
              <a:t> </a:t>
            </a:r>
            <a:r>
              <a:rPr lang="ru-RU" dirty="0" err="1">
                <a:latin typeface="+mj-lt"/>
              </a:rPr>
              <a:t>тең</a:t>
            </a:r>
            <a:r>
              <a:rPr lang="ru-RU" dirty="0">
                <a:latin typeface="+mj-lt"/>
              </a:rPr>
              <a:t> </a:t>
            </a:r>
            <a:r>
              <a:rPr lang="ru-RU" dirty="0" err="1">
                <a:latin typeface="+mj-lt"/>
              </a:rPr>
              <a:t>болып</a:t>
            </a:r>
            <a:r>
              <a:rPr lang="ru-RU" dirty="0">
                <a:latin typeface="+mj-lt"/>
              </a:rPr>
              <a:t> </a:t>
            </a:r>
            <a:r>
              <a:rPr lang="ru-RU" dirty="0" err="1">
                <a:latin typeface="+mj-lt"/>
              </a:rPr>
              <a:t>табылады</a:t>
            </a:r>
            <a:r>
              <a:rPr lang="ru-RU" dirty="0">
                <a:latin typeface="+mj-lt"/>
              </a:rPr>
              <a:t>. </a:t>
            </a:r>
            <a:r>
              <a:rPr lang="ru-RU" dirty="0" err="1">
                <a:latin typeface="+mj-lt"/>
              </a:rPr>
              <a:t>Себебі</a:t>
            </a:r>
            <a:r>
              <a:rPr lang="ru-RU" dirty="0">
                <a:latin typeface="+mj-lt"/>
              </a:rPr>
              <a:t> </a:t>
            </a:r>
            <a:r>
              <a:rPr lang="ru-RU" dirty="0" err="1">
                <a:latin typeface="+mj-lt"/>
              </a:rPr>
              <a:t>донордың</a:t>
            </a:r>
            <a:r>
              <a:rPr lang="ru-RU" dirty="0">
                <a:latin typeface="+mj-lt"/>
              </a:rPr>
              <a:t> </a:t>
            </a:r>
            <a:r>
              <a:rPr lang="ru-RU" dirty="0" err="1">
                <a:latin typeface="+mj-lt"/>
              </a:rPr>
              <a:t>ұлпасы</a:t>
            </a:r>
            <a:r>
              <a:rPr lang="ru-RU" dirty="0">
                <a:latin typeface="+mj-lt"/>
              </a:rPr>
              <a:t> </a:t>
            </a:r>
            <a:r>
              <a:rPr lang="ru-RU" dirty="0" err="1">
                <a:latin typeface="+mj-lt"/>
              </a:rPr>
              <a:t>антигенді</a:t>
            </a:r>
            <a:r>
              <a:rPr lang="ru-RU" dirty="0">
                <a:latin typeface="+mj-lt"/>
              </a:rPr>
              <a:t> </a:t>
            </a:r>
            <a:r>
              <a:rPr lang="ru-RU" dirty="0" err="1">
                <a:latin typeface="+mj-lt"/>
              </a:rPr>
              <a:t>қатынаста</a:t>
            </a:r>
            <a:r>
              <a:rPr lang="ru-RU" dirty="0">
                <a:latin typeface="+mj-lt"/>
              </a:rPr>
              <a:t> </a:t>
            </a:r>
            <a:r>
              <a:rPr lang="ru-RU" dirty="0" err="1">
                <a:latin typeface="+mj-lt"/>
              </a:rPr>
              <a:t>реципиенттің</a:t>
            </a:r>
            <a:r>
              <a:rPr lang="ru-RU" dirty="0">
                <a:latin typeface="+mj-lt"/>
              </a:rPr>
              <a:t> </a:t>
            </a:r>
            <a:r>
              <a:rPr lang="ru-RU" dirty="0" err="1">
                <a:latin typeface="+mj-lt"/>
              </a:rPr>
              <a:t>ұлпаларына</a:t>
            </a:r>
            <a:r>
              <a:rPr lang="ru-RU" dirty="0">
                <a:latin typeface="+mj-lt"/>
              </a:rPr>
              <a:t> </a:t>
            </a:r>
            <a:r>
              <a:rPr lang="ru-RU" dirty="0" err="1">
                <a:latin typeface="+mj-lt"/>
              </a:rPr>
              <a:t>сәйкес</a:t>
            </a:r>
            <a:r>
              <a:rPr lang="ru-RU" dirty="0">
                <a:latin typeface="+mj-lt"/>
              </a:rPr>
              <a:t> </a:t>
            </a:r>
            <a:r>
              <a:rPr lang="ru-RU" dirty="0" err="1">
                <a:latin typeface="+mj-lt"/>
              </a:rPr>
              <a:t>келеді</a:t>
            </a:r>
            <a:r>
              <a:rPr lang="ru-RU" dirty="0">
                <a:latin typeface="+mj-lt"/>
              </a:rPr>
              <a:t>. Алло- </a:t>
            </a:r>
            <a:r>
              <a:rPr lang="ru-RU" dirty="0" err="1">
                <a:latin typeface="+mj-lt"/>
              </a:rPr>
              <a:t>және</a:t>
            </a:r>
            <a:r>
              <a:rPr lang="ru-RU" dirty="0">
                <a:latin typeface="+mj-lt"/>
              </a:rPr>
              <a:t> </a:t>
            </a:r>
            <a:r>
              <a:rPr lang="ru-RU" dirty="0" err="1">
                <a:latin typeface="+mj-lt"/>
              </a:rPr>
              <a:t>ксенотрансплататтар</a:t>
            </a:r>
            <a:r>
              <a:rPr lang="ru-RU" dirty="0">
                <a:latin typeface="+mj-lt"/>
              </a:rPr>
              <a:t> </a:t>
            </a:r>
            <a:r>
              <a:rPr lang="ru-RU" dirty="0" err="1">
                <a:latin typeface="+mj-lt"/>
              </a:rPr>
              <a:t>генетикалық</a:t>
            </a:r>
            <a:r>
              <a:rPr lang="ru-RU" dirty="0">
                <a:latin typeface="+mj-lt"/>
              </a:rPr>
              <a:t> </a:t>
            </a:r>
            <a:r>
              <a:rPr lang="ru-RU" dirty="0" err="1">
                <a:latin typeface="+mj-lt"/>
              </a:rPr>
              <a:t>бөтен</a:t>
            </a:r>
            <a:r>
              <a:rPr lang="ru-RU" dirty="0">
                <a:latin typeface="+mj-lt"/>
              </a:rPr>
              <a:t> </a:t>
            </a:r>
            <a:r>
              <a:rPr lang="ru-RU" dirty="0" err="1">
                <a:latin typeface="+mj-lt"/>
              </a:rPr>
              <a:t>және</a:t>
            </a:r>
            <a:r>
              <a:rPr lang="ru-RU" dirty="0">
                <a:latin typeface="+mj-lt"/>
              </a:rPr>
              <a:t> донор мен </a:t>
            </a:r>
            <a:r>
              <a:rPr lang="ru-RU" dirty="0" err="1">
                <a:latin typeface="+mj-lt"/>
              </a:rPr>
              <a:t>реципиенттің</a:t>
            </a:r>
            <a:r>
              <a:rPr lang="ru-RU" dirty="0">
                <a:latin typeface="+mj-lt"/>
              </a:rPr>
              <a:t> </a:t>
            </a:r>
            <a:r>
              <a:rPr lang="ru-RU" dirty="0" err="1">
                <a:latin typeface="+mj-lt"/>
              </a:rPr>
              <a:t>антигенді</a:t>
            </a:r>
            <a:r>
              <a:rPr lang="ru-RU" dirty="0">
                <a:latin typeface="+mj-lt"/>
              </a:rPr>
              <a:t> </a:t>
            </a:r>
            <a:r>
              <a:rPr lang="ru-RU" dirty="0" err="1">
                <a:latin typeface="+mj-lt"/>
              </a:rPr>
              <a:t>әртүрлілігі</a:t>
            </a:r>
            <a:r>
              <a:rPr lang="ru-RU" dirty="0">
                <a:latin typeface="+mj-lt"/>
              </a:rPr>
              <a:t> </a:t>
            </a:r>
            <a:r>
              <a:rPr lang="ru-RU" dirty="0" err="1">
                <a:latin typeface="+mj-lt"/>
              </a:rPr>
              <a:t>нәтижесінде</a:t>
            </a:r>
            <a:r>
              <a:rPr lang="ru-RU" dirty="0">
                <a:latin typeface="+mj-lt"/>
              </a:rPr>
              <a:t> </a:t>
            </a:r>
            <a:r>
              <a:rPr lang="ru-RU" dirty="0" err="1">
                <a:latin typeface="+mj-lt"/>
              </a:rPr>
              <a:t>ауыстырудан</a:t>
            </a:r>
            <a:r>
              <a:rPr lang="ru-RU" dirty="0">
                <a:latin typeface="+mj-lt"/>
              </a:rPr>
              <a:t> </a:t>
            </a:r>
            <a:r>
              <a:rPr lang="ru-RU" dirty="0" err="1">
                <a:latin typeface="+mj-lt"/>
              </a:rPr>
              <a:t>кейін</a:t>
            </a:r>
            <a:r>
              <a:rPr lang="ru-RU" dirty="0">
                <a:latin typeface="+mj-lt"/>
              </a:rPr>
              <a:t> </a:t>
            </a:r>
            <a:r>
              <a:rPr lang="ru-RU" dirty="0" err="1">
                <a:latin typeface="+mj-lt"/>
              </a:rPr>
              <a:t>белгілі</a:t>
            </a:r>
            <a:r>
              <a:rPr lang="ru-RU" dirty="0">
                <a:latin typeface="+mj-lt"/>
              </a:rPr>
              <a:t> </a:t>
            </a:r>
            <a:r>
              <a:rPr lang="ru-RU" dirty="0" err="1">
                <a:latin typeface="+mj-lt"/>
              </a:rPr>
              <a:t>бір</a:t>
            </a:r>
            <a:r>
              <a:rPr lang="ru-RU" dirty="0">
                <a:latin typeface="+mj-lt"/>
              </a:rPr>
              <a:t> </a:t>
            </a:r>
            <a:r>
              <a:rPr lang="ru-RU" dirty="0" err="1">
                <a:latin typeface="+mj-lt"/>
              </a:rPr>
              <a:t>уақыт</a:t>
            </a:r>
            <a:r>
              <a:rPr lang="ru-RU" dirty="0">
                <a:latin typeface="+mj-lt"/>
              </a:rPr>
              <a:t> </a:t>
            </a:r>
            <a:r>
              <a:rPr lang="ru-RU" dirty="0" err="1">
                <a:latin typeface="+mj-lt"/>
              </a:rPr>
              <a:t>өткен</a:t>
            </a:r>
            <a:r>
              <a:rPr lang="ru-RU" dirty="0">
                <a:latin typeface="+mj-lt"/>
              </a:rPr>
              <a:t> </a:t>
            </a:r>
            <a:r>
              <a:rPr lang="ru-RU" dirty="0" err="1">
                <a:latin typeface="+mj-lt"/>
              </a:rPr>
              <a:t>соң</a:t>
            </a:r>
            <a:r>
              <a:rPr lang="ru-RU" dirty="0">
                <a:latin typeface="+mj-lt"/>
              </a:rPr>
              <a:t> </a:t>
            </a:r>
            <a:r>
              <a:rPr lang="ru-RU" dirty="0" err="1">
                <a:latin typeface="+mj-lt"/>
              </a:rPr>
              <a:t>ағзамен</a:t>
            </a:r>
            <a:r>
              <a:rPr lang="ru-RU" dirty="0">
                <a:latin typeface="+mj-lt"/>
              </a:rPr>
              <a:t> </a:t>
            </a:r>
            <a:r>
              <a:rPr lang="ru-RU" dirty="0" err="1">
                <a:latin typeface="+mj-lt"/>
              </a:rPr>
              <a:t>ажыратылады</a:t>
            </a:r>
            <a:r>
              <a:rPr lang="ru-RU" dirty="0">
                <a:latin typeface="+mj-lt"/>
              </a:rPr>
              <a:t>. </a:t>
            </a:r>
            <a:r>
              <a:rPr lang="ru-RU" dirty="0" err="1">
                <a:latin typeface="+mj-lt"/>
              </a:rPr>
              <a:t>Себебі</a:t>
            </a:r>
            <a:r>
              <a:rPr lang="ru-RU" dirty="0">
                <a:latin typeface="+mj-lt"/>
              </a:rPr>
              <a:t> </a:t>
            </a:r>
            <a:r>
              <a:rPr lang="ru-RU" dirty="0" err="1">
                <a:latin typeface="+mj-lt"/>
              </a:rPr>
              <a:t>соңғысының</a:t>
            </a:r>
            <a:r>
              <a:rPr lang="ru-RU" dirty="0">
                <a:latin typeface="+mj-lt"/>
              </a:rPr>
              <a:t> </a:t>
            </a:r>
            <a:r>
              <a:rPr lang="ru-RU" dirty="0" err="1">
                <a:latin typeface="+mj-lt"/>
              </a:rPr>
              <a:t>гистосәйкестіліктің</a:t>
            </a:r>
            <a:r>
              <a:rPr lang="ru-RU" dirty="0">
                <a:latin typeface="+mj-lt"/>
              </a:rPr>
              <a:t> </a:t>
            </a:r>
            <a:r>
              <a:rPr lang="ru-RU" dirty="0" err="1">
                <a:latin typeface="+mj-lt"/>
              </a:rPr>
              <a:t>гендерімен</a:t>
            </a:r>
            <a:r>
              <a:rPr lang="ru-RU" dirty="0">
                <a:latin typeface="+mj-lt"/>
              </a:rPr>
              <a:t> </a:t>
            </a:r>
            <a:r>
              <a:rPr lang="ru-RU" dirty="0" err="1">
                <a:latin typeface="+mj-lt"/>
              </a:rPr>
              <a:t>кодталатын</a:t>
            </a:r>
            <a:r>
              <a:rPr lang="ru-RU" dirty="0">
                <a:latin typeface="+mj-lt"/>
              </a:rPr>
              <a:t> </a:t>
            </a:r>
            <a:r>
              <a:rPr lang="ru-RU" dirty="0" err="1">
                <a:latin typeface="+mj-lt"/>
              </a:rPr>
              <a:t>трансплантациялық</a:t>
            </a:r>
            <a:r>
              <a:rPr lang="ru-RU" dirty="0">
                <a:latin typeface="+mj-lt"/>
              </a:rPr>
              <a:t> </a:t>
            </a:r>
            <a:r>
              <a:rPr lang="ru-RU" dirty="0" err="1">
                <a:latin typeface="+mj-lt"/>
              </a:rPr>
              <a:t>антигендермен</a:t>
            </a:r>
            <a:r>
              <a:rPr lang="ru-RU" dirty="0">
                <a:latin typeface="+mj-lt"/>
              </a:rPr>
              <a:t> </a:t>
            </a:r>
            <a:r>
              <a:rPr lang="ru-RU" dirty="0" err="1">
                <a:latin typeface="+mj-lt"/>
              </a:rPr>
              <a:t>сенсибилизациясы</a:t>
            </a:r>
            <a:r>
              <a:rPr lang="ru-RU" dirty="0">
                <a:latin typeface="+mj-lt"/>
              </a:rPr>
              <a:t> </a:t>
            </a:r>
            <a:r>
              <a:rPr lang="ru-RU" dirty="0" err="1">
                <a:latin typeface="+mj-lt"/>
              </a:rPr>
              <a:t>жүреді</a:t>
            </a:r>
            <a:r>
              <a:rPr lang="ru-RU" dirty="0">
                <a:latin typeface="+mj-lt"/>
              </a:rPr>
              <a:t>.</a:t>
            </a:r>
          </a:p>
          <a:p>
            <a:endParaRPr lang="ru-RU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72183550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/>
              <a:t>Трансплантациялық</a:t>
            </a:r>
            <a:r>
              <a:rPr lang="ru-RU" dirty="0"/>
              <a:t> </a:t>
            </a:r>
            <a:r>
              <a:rPr lang="ru-RU" dirty="0" err="1"/>
              <a:t>антигендер</a:t>
            </a:r>
            <a:endParaRPr lang="ru-RU" dirty="0"/>
          </a:p>
        </p:txBody>
      </p:sp>
      <p:sp>
        <p:nvSpPr>
          <p:cNvPr id="3" name="TextBox 2"/>
          <p:cNvSpPr txBox="1"/>
          <p:nvPr/>
        </p:nvSpPr>
        <p:spPr>
          <a:xfrm>
            <a:off x="402336" y="1582615"/>
            <a:ext cx="1126279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dirty="0" err="1" smtClean="0">
                <a:latin typeface="+mj-lt"/>
              </a:rPr>
              <a:t>Генетикалық</a:t>
            </a:r>
            <a:r>
              <a:rPr lang="ru-RU" dirty="0" smtClean="0">
                <a:latin typeface="+mj-lt"/>
              </a:rPr>
              <a:t> </a:t>
            </a:r>
            <a:r>
              <a:rPr lang="ru-RU" dirty="0" err="1" smtClean="0">
                <a:latin typeface="+mj-lt"/>
              </a:rPr>
              <a:t>бөгде</a:t>
            </a:r>
            <a:r>
              <a:rPr lang="ru-RU" dirty="0" smtClean="0">
                <a:latin typeface="+mj-lt"/>
              </a:rPr>
              <a:t> т</a:t>
            </a:r>
            <a:r>
              <a:rPr lang="en-US" dirty="0" err="1" smtClean="0">
                <a:latin typeface="+mj-lt"/>
              </a:rPr>
              <a:t>i</a:t>
            </a:r>
            <a:r>
              <a:rPr lang="ru-RU" dirty="0" err="1" smtClean="0">
                <a:latin typeface="+mj-lt"/>
              </a:rPr>
              <a:t>ндерд</a:t>
            </a:r>
            <a:r>
              <a:rPr lang="en-US" dirty="0" err="1" smtClean="0">
                <a:latin typeface="+mj-lt"/>
              </a:rPr>
              <a:t>i</a:t>
            </a:r>
            <a:r>
              <a:rPr lang="ru-RU" dirty="0" smtClean="0">
                <a:latin typeface="+mj-lt"/>
              </a:rPr>
              <a:t>ң </a:t>
            </a:r>
            <a:r>
              <a:rPr lang="ru-RU" dirty="0" err="1" smtClean="0">
                <a:latin typeface="+mj-lt"/>
              </a:rPr>
              <a:t>тұрақтамауына</a:t>
            </a:r>
            <a:r>
              <a:rPr lang="ru-RU" dirty="0" smtClean="0">
                <a:latin typeface="+mj-lt"/>
              </a:rPr>
              <a:t> </a:t>
            </a:r>
            <a:r>
              <a:rPr lang="ru-RU" dirty="0" err="1" smtClean="0">
                <a:latin typeface="+mj-lt"/>
              </a:rPr>
              <a:t>жауапты</a:t>
            </a:r>
            <a:r>
              <a:rPr lang="ru-RU" dirty="0" smtClean="0">
                <a:latin typeface="+mj-lt"/>
              </a:rPr>
              <a:t> нег</a:t>
            </a:r>
            <a:r>
              <a:rPr lang="en-US" dirty="0" err="1" smtClean="0">
                <a:latin typeface="+mj-lt"/>
              </a:rPr>
              <a:t>i</a:t>
            </a:r>
            <a:r>
              <a:rPr lang="ru-RU" dirty="0" err="1" smtClean="0">
                <a:latin typeface="+mj-lt"/>
              </a:rPr>
              <a:t>зг</a:t>
            </a:r>
            <a:r>
              <a:rPr lang="en-US" dirty="0" err="1" smtClean="0">
                <a:latin typeface="+mj-lt"/>
              </a:rPr>
              <a:t>i</a:t>
            </a:r>
            <a:r>
              <a:rPr lang="en-US" dirty="0" smtClean="0">
                <a:latin typeface="+mj-lt"/>
              </a:rPr>
              <a:t> </a:t>
            </a:r>
            <a:r>
              <a:rPr lang="ru-RU" dirty="0" err="1" smtClean="0">
                <a:latin typeface="+mj-lt"/>
              </a:rPr>
              <a:t>антигендерге</a:t>
            </a:r>
            <a:r>
              <a:rPr lang="ru-RU" dirty="0" smtClean="0">
                <a:latin typeface="+mj-lt"/>
              </a:rPr>
              <a:t> – </a:t>
            </a:r>
            <a:r>
              <a:rPr lang="ru-RU" i="1" dirty="0" err="1" smtClean="0">
                <a:latin typeface="+mj-lt"/>
              </a:rPr>
              <a:t>гистосәйкест</a:t>
            </a:r>
            <a:r>
              <a:rPr lang="en-US" i="1" dirty="0" err="1" smtClean="0">
                <a:latin typeface="+mj-lt"/>
              </a:rPr>
              <a:t>i</a:t>
            </a:r>
            <a:r>
              <a:rPr lang="ru-RU" i="1" dirty="0" smtClean="0">
                <a:latin typeface="+mj-lt"/>
              </a:rPr>
              <a:t>к </a:t>
            </a:r>
            <a:r>
              <a:rPr lang="ru-RU" i="1" dirty="0" err="1" smtClean="0">
                <a:latin typeface="+mj-lt"/>
              </a:rPr>
              <a:t>антигендер</a:t>
            </a:r>
            <a:r>
              <a:rPr lang="en-US" i="1" dirty="0" err="1" smtClean="0">
                <a:latin typeface="+mj-lt"/>
              </a:rPr>
              <a:t>i</a:t>
            </a:r>
            <a:r>
              <a:rPr lang="en-US" i="1" dirty="0" smtClean="0">
                <a:latin typeface="+mj-lt"/>
              </a:rPr>
              <a:t> </a:t>
            </a:r>
            <a:r>
              <a:rPr lang="en-US" dirty="0" smtClean="0">
                <a:latin typeface="+mj-lt"/>
              </a:rPr>
              <a:t>(</a:t>
            </a:r>
            <a:r>
              <a:rPr lang="ru-RU" dirty="0" err="1" smtClean="0">
                <a:latin typeface="+mj-lt"/>
              </a:rPr>
              <a:t>немесе</a:t>
            </a:r>
            <a:r>
              <a:rPr lang="ru-RU" dirty="0" smtClean="0">
                <a:latin typeface="+mj-lt"/>
              </a:rPr>
              <a:t> т</a:t>
            </a:r>
            <a:r>
              <a:rPr lang="en-US" dirty="0" err="1" smtClean="0">
                <a:latin typeface="+mj-lt"/>
              </a:rPr>
              <a:t>i</a:t>
            </a:r>
            <a:r>
              <a:rPr lang="ru-RU" dirty="0" err="1" smtClean="0">
                <a:latin typeface="+mj-lt"/>
              </a:rPr>
              <a:t>нсәйкест</a:t>
            </a:r>
            <a:r>
              <a:rPr lang="en-US" dirty="0" err="1" smtClean="0">
                <a:latin typeface="+mj-lt"/>
              </a:rPr>
              <a:t>i</a:t>
            </a:r>
            <a:r>
              <a:rPr lang="en-US" dirty="0" smtClean="0">
                <a:latin typeface="+mj-lt"/>
              </a:rPr>
              <a:t> </a:t>
            </a:r>
            <a:r>
              <a:rPr lang="ru-RU" dirty="0" err="1" smtClean="0">
                <a:latin typeface="+mj-lt"/>
              </a:rPr>
              <a:t>антигендер</a:t>
            </a:r>
            <a:r>
              <a:rPr lang="en-US" dirty="0" err="1" smtClean="0">
                <a:latin typeface="+mj-lt"/>
              </a:rPr>
              <a:t>i</a:t>
            </a:r>
            <a:r>
              <a:rPr lang="en-US" dirty="0" smtClean="0">
                <a:latin typeface="+mj-lt"/>
              </a:rPr>
              <a:t>) </a:t>
            </a:r>
            <a:r>
              <a:rPr lang="ru-RU" dirty="0" err="1" smtClean="0">
                <a:latin typeface="+mj-lt"/>
              </a:rPr>
              <a:t>жатады</a:t>
            </a:r>
            <a:r>
              <a:rPr lang="ru-RU" dirty="0" smtClean="0">
                <a:latin typeface="+mj-lt"/>
              </a:rPr>
              <a:t>, </a:t>
            </a:r>
            <a:r>
              <a:rPr lang="ru-RU" dirty="0" err="1" smtClean="0">
                <a:latin typeface="+mj-lt"/>
              </a:rPr>
              <a:t>оларды</a:t>
            </a:r>
            <a:r>
              <a:rPr lang="ru-RU" dirty="0" smtClean="0">
                <a:latin typeface="+mj-lt"/>
              </a:rPr>
              <a:t> </a:t>
            </a:r>
            <a:r>
              <a:rPr lang="ru-RU" dirty="0" err="1" smtClean="0">
                <a:latin typeface="+mj-lt"/>
              </a:rPr>
              <a:t>кодтаушы</a:t>
            </a:r>
            <a:r>
              <a:rPr lang="ru-RU" dirty="0" smtClean="0">
                <a:latin typeface="+mj-lt"/>
              </a:rPr>
              <a:t> гендер</a:t>
            </a:r>
            <a:r>
              <a:rPr lang="en-US" dirty="0" err="1" smtClean="0">
                <a:latin typeface="+mj-lt"/>
              </a:rPr>
              <a:t>i</a:t>
            </a:r>
            <a:r>
              <a:rPr lang="ru-RU" dirty="0" smtClean="0">
                <a:latin typeface="+mj-lt"/>
              </a:rPr>
              <a:t>н – </a:t>
            </a:r>
            <a:r>
              <a:rPr lang="ru-RU" dirty="0" err="1" smtClean="0">
                <a:latin typeface="+mj-lt"/>
              </a:rPr>
              <a:t>гистосәйкест</a:t>
            </a:r>
            <a:r>
              <a:rPr lang="en-US" dirty="0" err="1" smtClean="0">
                <a:latin typeface="+mj-lt"/>
              </a:rPr>
              <a:t>i</a:t>
            </a:r>
            <a:r>
              <a:rPr lang="ru-RU" dirty="0" smtClean="0">
                <a:latin typeface="+mj-lt"/>
              </a:rPr>
              <a:t>к гендер</a:t>
            </a:r>
            <a:r>
              <a:rPr lang="en-US" dirty="0" err="1" smtClean="0">
                <a:latin typeface="+mj-lt"/>
              </a:rPr>
              <a:t>i</a:t>
            </a:r>
            <a:r>
              <a:rPr lang="en-US" dirty="0" smtClean="0">
                <a:latin typeface="+mj-lt"/>
              </a:rPr>
              <a:t> </a:t>
            </a:r>
            <a:r>
              <a:rPr lang="ru-RU" dirty="0" err="1" smtClean="0">
                <a:latin typeface="+mj-lt"/>
              </a:rPr>
              <a:t>деп</a:t>
            </a:r>
            <a:r>
              <a:rPr lang="ru-RU" dirty="0" smtClean="0">
                <a:latin typeface="+mj-lt"/>
              </a:rPr>
              <a:t> </a:t>
            </a:r>
            <a:r>
              <a:rPr lang="ru-RU" dirty="0" err="1" smtClean="0">
                <a:latin typeface="+mj-lt"/>
              </a:rPr>
              <a:t>атайды</a:t>
            </a:r>
            <a:r>
              <a:rPr lang="ru-RU" dirty="0" smtClean="0">
                <a:latin typeface="+mj-lt"/>
              </a:rPr>
              <a:t>. </a:t>
            </a:r>
            <a:r>
              <a:rPr lang="ru-RU" dirty="0" err="1" smtClean="0">
                <a:latin typeface="+mj-lt"/>
              </a:rPr>
              <a:t>Гистосәйкест</a:t>
            </a:r>
            <a:r>
              <a:rPr lang="en-US" dirty="0" err="1" smtClean="0">
                <a:latin typeface="+mj-lt"/>
              </a:rPr>
              <a:t>i</a:t>
            </a:r>
            <a:r>
              <a:rPr lang="ru-RU" dirty="0" smtClean="0">
                <a:latin typeface="+mj-lt"/>
              </a:rPr>
              <a:t>к </a:t>
            </a:r>
            <a:r>
              <a:rPr lang="ru-RU" dirty="0" err="1" smtClean="0">
                <a:latin typeface="+mj-lt"/>
              </a:rPr>
              <a:t>гендерд</a:t>
            </a:r>
            <a:r>
              <a:rPr lang="en-US" dirty="0" err="1" smtClean="0">
                <a:latin typeface="+mj-lt"/>
              </a:rPr>
              <a:t>i</a:t>
            </a:r>
            <a:r>
              <a:rPr lang="ru-RU" dirty="0" smtClean="0">
                <a:latin typeface="+mj-lt"/>
              </a:rPr>
              <a:t>ң </a:t>
            </a:r>
            <a:r>
              <a:rPr lang="ru-RU" dirty="0" err="1" smtClean="0">
                <a:latin typeface="+mj-lt"/>
              </a:rPr>
              <a:t>өн</a:t>
            </a:r>
            <a:r>
              <a:rPr lang="en-US" dirty="0" err="1" smtClean="0">
                <a:latin typeface="+mj-lt"/>
              </a:rPr>
              <a:t>i</a:t>
            </a:r>
            <a:r>
              <a:rPr lang="ru-RU" dirty="0" err="1" smtClean="0">
                <a:latin typeface="+mj-lt"/>
              </a:rPr>
              <a:t>мдер</a:t>
            </a:r>
            <a:r>
              <a:rPr lang="en-US" dirty="0" err="1" smtClean="0">
                <a:latin typeface="+mj-lt"/>
              </a:rPr>
              <a:t>i</a:t>
            </a:r>
            <a:r>
              <a:rPr lang="en-US" dirty="0" smtClean="0">
                <a:latin typeface="+mj-lt"/>
              </a:rPr>
              <a:t> </a:t>
            </a:r>
            <a:r>
              <a:rPr lang="ru-RU" dirty="0" err="1" smtClean="0">
                <a:latin typeface="+mj-lt"/>
              </a:rPr>
              <a:t>антигендер</a:t>
            </a:r>
            <a:r>
              <a:rPr lang="ru-RU" dirty="0" smtClean="0">
                <a:latin typeface="+mj-lt"/>
              </a:rPr>
              <a:t> </a:t>
            </a:r>
            <a:r>
              <a:rPr lang="ru-RU" dirty="0" err="1" smtClean="0">
                <a:latin typeface="+mj-lt"/>
              </a:rPr>
              <a:t>деп</a:t>
            </a:r>
            <a:r>
              <a:rPr lang="ru-RU" dirty="0" smtClean="0">
                <a:latin typeface="+mj-lt"/>
              </a:rPr>
              <a:t> </a:t>
            </a:r>
            <a:r>
              <a:rPr lang="ru-RU" dirty="0" err="1" smtClean="0">
                <a:latin typeface="+mj-lt"/>
              </a:rPr>
              <a:t>аталса</a:t>
            </a:r>
            <a:r>
              <a:rPr lang="ru-RU" dirty="0" smtClean="0">
                <a:latin typeface="+mj-lt"/>
              </a:rPr>
              <a:t> да, </a:t>
            </a:r>
            <a:r>
              <a:rPr lang="ru-RU" dirty="0" err="1" smtClean="0">
                <a:latin typeface="+mj-lt"/>
              </a:rPr>
              <a:t>олар</a:t>
            </a:r>
            <a:r>
              <a:rPr lang="ru-RU" dirty="0" smtClean="0">
                <a:latin typeface="+mj-lt"/>
              </a:rPr>
              <a:t> </a:t>
            </a:r>
            <a:r>
              <a:rPr lang="ru-RU" dirty="0" err="1" smtClean="0">
                <a:latin typeface="+mj-lt"/>
              </a:rPr>
              <a:t>өздер</a:t>
            </a:r>
            <a:r>
              <a:rPr lang="en-US" dirty="0" err="1" smtClean="0">
                <a:latin typeface="+mj-lt"/>
              </a:rPr>
              <a:t>i</a:t>
            </a:r>
            <a:r>
              <a:rPr lang="ru-RU" dirty="0" smtClean="0">
                <a:latin typeface="+mj-lt"/>
              </a:rPr>
              <a:t>н</a:t>
            </a:r>
            <a:r>
              <a:rPr lang="en-US" dirty="0" err="1" smtClean="0">
                <a:latin typeface="+mj-lt"/>
              </a:rPr>
              <a:t>i</a:t>
            </a:r>
            <a:r>
              <a:rPr lang="ru-RU" dirty="0" smtClean="0">
                <a:latin typeface="+mj-lt"/>
              </a:rPr>
              <a:t>ң </a:t>
            </a:r>
            <a:r>
              <a:rPr lang="ru-RU" dirty="0" err="1" smtClean="0">
                <a:latin typeface="+mj-lt"/>
              </a:rPr>
              <a:t>антигенд</a:t>
            </a:r>
            <a:r>
              <a:rPr lang="en-US" dirty="0" err="1" smtClean="0">
                <a:latin typeface="+mj-lt"/>
              </a:rPr>
              <a:t>i</a:t>
            </a:r>
            <a:r>
              <a:rPr lang="ru-RU" dirty="0" smtClean="0">
                <a:latin typeface="+mj-lt"/>
              </a:rPr>
              <a:t>г</a:t>
            </a:r>
            <a:r>
              <a:rPr lang="en-US" dirty="0" err="1" smtClean="0">
                <a:latin typeface="+mj-lt"/>
              </a:rPr>
              <a:t>i</a:t>
            </a:r>
            <a:r>
              <a:rPr lang="ru-RU" dirty="0" smtClean="0">
                <a:latin typeface="+mj-lt"/>
              </a:rPr>
              <a:t>н </a:t>
            </a:r>
            <a:r>
              <a:rPr lang="ru-RU" dirty="0" err="1" smtClean="0">
                <a:latin typeface="+mj-lt"/>
              </a:rPr>
              <a:t>өз</a:t>
            </a:r>
            <a:r>
              <a:rPr lang="en-US" dirty="0" err="1" smtClean="0">
                <a:latin typeface="+mj-lt"/>
              </a:rPr>
              <a:t>i</a:t>
            </a:r>
            <a:r>
              <a:rPr lang="ru-RU" dirty="0" smtClean="0">
                <a:latin typeface="+mj-lt"/>
              </a:rPr>
              <a:t>н</a:t>
            </a:r>
            <a:r>
              <a:rPr lang="en-US" dirty="0" err="1" smtClean="0">
                <a:latin typeface="+mj-lt"/>
              </a:rPr>
              <a:t>i</a:t>
            </a:r>
            <a:r>
              <a:rPr lang="ru-RU" dirty="0" smtClean="0">
                <a:latin typeface="+mj-lt"/>
              </a:rPr>
              <a:t>ң </a:t>
            </a:r>
            <a:r>
              <a:rPr lang="ru-RU" dirty="0" err="1" smtClean="0">
                <a:latin typeface="+mj-lt"/>
              </a:rPr>
              <a:t>емес</a:t>
            </a:r>
            <a:r>
              <a:rPr lang="ru-RU" dirty="0" smtClean="0">
                <a:latin typeface="+mj-lt"/>
              </a:rPr>
              <a:t> </a:t>
            </a:r>
            <a:r>
              <a:rPr lang="ru-RU" dirty="0" err="1" smtClean="0">
                <a:latin typeface="+mj-lt"/>
              </a:rPr>
              <a:t>генетикалық</a:t>
            </a:r>
            <a:r>
              <a:rPr lang="ru-RU" dirty="0" smtClean="0">
                <a:latin typeface="+mj-lt"/>
              </a:rPr>
              <a:t> </a:t>
            </a:r>
            <a:r>
              <a:rPr lang="ru-RU" dirty="0" err="1" smtClean="0">
                <a:latin typeface="+mj-lt"/>
              </a:rPr>
              <a:t>бөгде</a:t>
            </a:r>
            <a:r>
              <a:rPr lang="ru-RU" dirty="0" smtClean="0">
                <a:latin typeface="+mj-lt"/>
              </a:rPr>
              <a:t> </a:t>
            </a:r>
            <a:r>
              <a:rPr lang="ru-RU" dirty="0" err="1" smtClean="0">
                <a:latin typeface="+mj-lt"/>
              </a:rPr>
              <a:t>организмн</a:t>
            </a:r>
            <a:r>
              <a:rPr lang="en-US" dirty="0" err="1" smtClean="0">
                <a:latin typeface="+mj-lt"/>
              </a:rPr>
              <a:t>i</a:t>
            </a:r>
            <a:r>
              <a:rPr lang="ru-RU" dirty="0" smtClean="0">
                <a:latin typeface="+mj-lt"/>
              </a:rPr>
              <a:t>ң </a:t>
            </a:r>
            <a:r>
              <a:rPr lang="ru-RU" dirty="0" err="1" smtClean="0">
                <a:latin typeface="+mj-lt"/>
              </a:rPr>
              <a:t>иммундық</a:t>
            </a:r>
            <a:r>
              <a:rPr lang="ru-RU" dirty="0" smtClean="0">
                <a:latin typeface="+mj-lt"/>
              </a:rPr>
              <a:t> </a:t>
            </a:r>
            <a:r>
              <a:rPr lang="ru-RU" dirty="0" err="1" smtClean="0">
                <a:latin typeface="+mj-lt"/>
              </a:rPr>
              <a:t>жүйес</a:t>
            </a:r>
            <a:r>
              <a:rPr lang="en-US" dirty="0" err="1" smtClean="0">
                <a:latin typeface="+mj-lt"/>
              </a:rPr>
              <a:t>i</a:t>
            </a:r>
            <a:r>
              <a:rPr lang="ru-RU" dirty="0" smtClean="0">
                <a:latin typeface="+mj-lt"/>
              </a:rPr>
              <a:t>мен </a:t>
            </a:r>
            <a:r>
              <a:rPr lang="ru-RU" dirty="0" err="1" smtClean="0">
                <a:latin typeface="+mj-lt"/>
              </a:rPr>
              <a:t>анықталғанда</a:t>
            </a:r>
            <a:r>
              <a:rPr lang="ru-RU" dirty="0" smtClean="0">
                <a:latin typeface="+mj-lt"/>
              </a:rPr>
              <a:t> </a:t>
            </a:r>
            <a:r>
              <a:rPr lang="ru-RU" dirty="0" err="1" smtClean="0">
                <a:latin typeface="+mj-lt"/>
              </a:rPr>
              <a:t>ғана</a:t>
            </a:r>
            <a:r>
              <a:rPr lang="ru-RU" dirty="0" smtClean="0">
                <a:latin typeface="+mj-lt"/>
              </a:rPr>
              <a:t> </a:t>
            </a:r>
            <a:r>
              <a:rPr lang="ru-RU" dirty="0" err="1" smtClean="0">
                <a:latin typeface="+mj-lt"/>
              </a:rPr>
              <a:t>көрсетед</a:t>
            </a:r>
            <a:r>
              <a:rPr lang="en-US" dirty="0" err="1" smtClean="0">
                <a:latin typeface="+mj-lt"/>
              </a:rPr>
              <a:t>i</a:t>
            </a:r>
            <a:r>
              <a:rPr lang="en-US" dirty="0" smtClean="0">
                <a:latin typeface="+mj-lt"/>
              </a:rPr>
              <a:t>, </a:t>
            </a:r>
            <a:r>
              <a:rPr lang="ru-RU" dirty="0" err="1" smtClean="0">
                <a:latin typeface="+mj-lt"/>
              </a:rPr>
              <a:t>мысалы</a:t>
            </a:r>
            <a:r>
              <a:rPr lang="ru-RU" dirty="0" smtClean="0">
                <a:latin typeface="+mj-lt"/>
              </a:rPr>
              <a:t>, </a:t>
            </a:r>
            <a:r>
              <a:rPr lang="ru-RU" dirty="0" err="1" smtClean="0">
                <a:latin typeface="+mj-lt"/>
              </a:rPr>
              <a:t>мүшелерд</a:t>
            </a:r>
            <a:r>
              <a:rPr lang="en-US" dirty="0" err="1" smtClean="0">
                <a:latin typeface="+mj-lt"/>
              </a:rPr>
              <a:t>i</a:t>
            </a:r>
            <a:r>
              <a:rPr lang="en-US" dirty="0" smtClean="0">
                <a:latin typeface="+mj-lt"/>
              </a:rPr>
              <a:t> </a:t>
            </a:r>
            <a:r>
              <a:rPr lang="ru-RU" dirty="0" err="1" smtClean="0">
                <a:latin typeface="+mj-lt"/>
              </a:rPr>
              <a:t>аллотрансплантациялау</a:t>
            </a:r>
            <a:r>
              <a:rPr lang="ru-RU" dirty="0" smtClean="0">
                <a:latin typeface="+mj-lt"/>
              </a:rPr>
              <a:t> </a:t>
            </a:r>
            <a:r>
              <a:rPr lang="ru-RU" dirty="0" err="1" smtClean="0">
                <a:latin typeface="+mj-lt"/>
              </a:rPr>
              <a:t>кез</a:t>
            </a:r>
            <a:r>
              <a:rPr lang="en-US" dirty="0" err="1" smtClean="0">
                <a:latin typeface="+mj-lt"/>
              </a:rPr>
              <a:t>i</a:t>
            </a:r>
            <a:r>
              <a:rPr lang="ru-RU" dirty="0" err="1" smtClean="0">
                <a:latin typeface="+mj-lt"/>
              </a:rPr>
              <a:t>нде</a:t>
            </a:r>
            <a:r>
              <a:rPr lang="ru-RU" dirty="0" smtClean="0">
                <a:latin typeface="+mj-lt"/>
              </a:rPr>
              <a:t>. </a:t>
            </a:r>
          </a:p>
          <a:p>
            <a:pPr algn="just"/>
            <a:r>
              <a:rPr lang="ru-RU" i="1" dirty="0" err="1" smtClean="0">
                <a:latin typeface="+mj-lt"/>
              </a:rPr>
              <a:t>Гистосәйкест</a:t>
            </a:r>
            <a:r>
              <a:rPr lang="en-US" i="1" dirty="0" err="1" smtClean="0">
                <a:latin typeface="+mj-lt"/>
              </a:rPr>
              <a:t>i</a:t>
            </a:r>
            <a:r>
              <a:rPr lang="ru-RU" i="1" dirty="0" err="1" smtClean="0">
                <a:latin typeface="+mj-lt"/>
              </a:rPr>
              <a:t>кт</a:t>
            </a:r>
            <a:r>
              <a:rPr lang="en-US" i="1" dirty="0" err="1" smtClean="0">
                <a:latin typeface="+mj-lt"/>
              </a:rPr>
              <a:t>i</a:t>
            </a:r>
            <a:r>
              <a:rPr lang="ru-RU" i="1" dirty="0" smtClean="0">
                <a:latin typeface="+mj-lt"/>
              </a:rPr>
              <a:t>ң </a:t>
            </a:r>
            <a:r>
              <a:rPr lang="ru-RU" i="1" dirty="0" err="1" smtClean="0">
                <a:latin typeface="+mj-lt"/>
              </a:rPr>
              <a:t>негізгі</a:t>
            </a:r>
            <a:r>
              <a:rPr lang="ru-RU" i="1" dirty="0" smtClean="0">
                <a:latin typeface="+mj-lt"/>
              </a:rPr>
              <a:t> гендер</a:t>
            </a:r>
            <a:r>
              <a:rPr lang="en-US" i="1" dirty="0" err="1" smtClean="0">
                <a:latin typeface="+mj-lt"/>
              </a:rPr>
              <a:t>i</a:t>
            </a:r>
            <a:r>
              <a:rPr lang="en-US" dirty="0" smtClean="0">
                <a:latin typeface="+mj-lt"/>
              </a:rPr>
              <a:t> </a:t>
            </a:r>
            <a:r>
              <a:rPr lang="ru-RU" dirty="0" err="1" smtClean="0">
                <a:latin typeface="+mj-lt"/>
              </a:rPr>
              <a:t>деген</a:t>
            </a:r>
            <a:r>
              <a:rPr lang="ru-RU" dirty="0" smtClean="0">
                <a:latin typeface="+mj-lt"/>
              </a:rPr>
              <a:t> </a:t>
            </a:r>
            <a:r>
              <a:rPr lang="ru-RU" dirty="0" err="1" smtClean="0">
                <a:latin typeface="+mj-lt"/>
              </a:rPr>
              <a:t>түс</a:t>
            </a:r>
            <a:r>
              <a:rPr lang="en-US" dirty="0" err="1" smtClean="0">
                <a:latin typeface="+mj-lt"/>
              </a:rPr>
              <a:t>i</a:t>
            </a:r>
            <a:r>
              <a:rPr lang="ru-RU" dirty="0" smtClean="0">
                <a:latin typeface="+mj-lt"/>
              </a:rPr>
              <a:t>н</a:t>
            </a:r>
            <a:r>
              <a:rPr lang="en-US" dirty="0" err="1" smtClean="0">
                <a:latin typeface="+mj-lt"/>
              </a:rPr>
              <a:t>i</a:t>
            </a:r>
            <a:r>
              <a:rPr lang="ru-RU" dirty="0" err="1" smtClean="0">
                <a:latin typeface="+mj-lt"/>
              </a:rPr>
              <a:t>кт</a:t>
            </a:r>
            <a:r>
              <a:rPr lang="en-US" dirty="0" err="1" smtClean="0">
                <a:latin typeface="+mj-lt"/>
              </a:rPr>
              <a:t>i</a:t>
            </a:r>
            <a:r>
              <a:rPr lang="en-US" dirty="0" smtClean="0">
                <a:latin typeface="+mj-lt"/>
              </a:rPr>
              <a:t> </a:t>
            </a:r>
            <a:r>
              <a:rPr lang="ru-RU" dirty="0" err="1" smtClean="0">
                <a:latin typeface="+mj-lt"/>
              </a:rPr>
              <a:t>алғашқы</a:t>
            </a:r>
            <a:r>
              <a:rPr lang="ru-RU" dirty="0" smtClean="0">
                <a:latin typeface="+mj-lt"/>
              </a:rPr>
              <a:t> </a:t>
            </a:r>
            <a:r>
              <a:rPr lang="ru-RU" dirty="0" err="1" smtClean="0">
                <a:latin typeface="+mj-lt"/>
              </a:rPr>
              <a:t>рет</a:t>
            </a:r>
            <a:r>
              <a:rPr lang="ru-RU" dirty="0" smtClean="0">
                <a:latin typeface="+mj-lt"/>
              </a:rPr>
              <a:t> </a:t>
            </a:r>
            <a:r>
              <a:rPr lang="ru-RU" b="1" dirty="0" smtClean="0">
                <a:latin typeface="+mj-lt"/>
              </a:rPr>
              <a:t>1956 </a:t>
            </a:r>
            <a:r>
              <a:rPr lang="ru-RU" b="1" dirty="0" err="1" smtClean="0">
                <a:latin typeface="+mj-lt"/>
              </a:rPr>
              <a:t>жылы</a:t>
            </a:r>
            <a:r>
              <a:rPr lang="ru-RU" b="1" dirty="0" smtClean="0">
                <a:latin typeface="+mj-lt"/>
              </a:rPr>
              <a:t> </a:t>
            </a:r>
            <a:r>
              <a:rPr lang="ru-RU" b="1" dirty="0" err="1" smtClean="0">
                <a:latin typeface="+mj-lt"/>
              </a:rPr>
              <a:t>Д.Снелл</a:t>
            </a:r>
            <a:r>
              <a:rPr lang="ru-RU" dirty="0" smtClean="0">
                <a:latin typeface="+mj-lt"/>
              </a:rPr>
              <a:t> </a:t>
            </a:r>
            <a:r>
              <a:rPr lang="ru-RU" dirty="0" err="1" smtClean="0">
                <a:latin typeface="+mj-lt"/>
              </a:rPr>
              <a:t>енг</a:t>
            </a:r>
            <a:r>
              <a:rPr lang="en-US" dirty="0" err="1" smtClean="0">
                <a:latin typeface="+mj-lt"/>
              </a:rPr>
              <a:t>i</a:t>
            </a:r>
            <a:r>
              <a:rPr lang="ru-RU" dirty="0" err="1" smtClean="0">
                <a:latin typeface="+mj-lt"/>
              </a:rPr>
              <a:t>зген</a:t>
            </a:r>
            <a:r>
              <a:rPr lang="ru-RU" dirty="0" smtClean="0">
                <a:latin typeface="+mj-lt"/>
              </a:rPr>
              <a:t>. </a:t>
            </a:r>
            <a:r>
              <a:rPr lang="ru-RU" dirty="0" err="1" smtClean="0">
                <a:latin typeface="+mj-lt"/>
              </a:rPr>
              <a:t>Ол</a:t>
            </a:r>
            <a:r>
              <a:rPr lang="ru-RU" dirty="0" smtClean="0">
                <a:latin typeface="+mj-lt"/>
              </a:rPr>
              <a:t> </a:t>
            </a:r>
            <a:r>
              <a:rPr lang="ru-RU" dirty="0" err="1" smtClean="0">
                <a:latin typeface="+mj-lt"/>
              </a:rPr>
              <a:t>қызметкерлер</a:t>
            </a:r>
            <a:r>
              <a:rPr lang="en-US" dirty="0" err="1" smtClean="0">
                <a:latin typeface="+mj-lt"/>
              </a:rPr>
              <a:t>i</a:t>
            </a:r>
            <a:r>
              <a:rPr lang="ru-RU" dirty="0" smtClean="0">
                <a:latin typeface="+mj-lt"/>
              </a:rPr>
              <a:t>мен б</a:t>
            </a:r>
            <a:r>
              <a:rPr lang="en-US" dirty="0" err="1" smtClean="0">
                <a:latin typeface="+mj-lt"/>
              </a:rPr>
              <a:t>i</a:t>
            </a:r>
            <a:r>
              <a:rPr lang="ru-RU" dirty="0" err="1" smtClean="0">
                <a:latin typeface="+mj-lt"/>
              </a:rPr>
              <a:t>рге</a:t>
            </a:r>
            <a:r>
              <a:rPr lang="ru-RU" dirty="0" smtClean="0">
                <a:latin typeface="+mj-lt"/>
              </a:rPr>
              <a:t> </a:t>
            </a:r>
            <a:r>
              <a:rPr lang="ru-RU" dirty="0" err="1" smtClean="0">
                <a:latin typeface="+mj-lt"/>
              </a:rPr>
              <a:t>аллогенд</a:t>
            </a:r>
            <a:r>
              <a:rPr lang="en-US" dirty="0" err="1" smtClean="0">
                <a:latin typeface="+mj-lt"/>
              </a:rPr>
              <a:t>i</a:t>
            </a:r>
            <a:r>
              <a:rPr lang="en-US" dirty="0" smtClean="0">
                <a:latin typeface="+mj-lt"/>
              </a:rPr>
              <a:t> </a:t>
            </a:r>
            <a:r>
              <a:rPr lang="ru-RU" dirty="0" smtClean="0">
                <a:latin typeface="+mj-lt"/>
              </a:rPr>
              <a:t>т</a:t>
            </a:r>
            <a:r>
              <a:rPr lang="en-US" dirty="0" err="1" smtClean="0">
                <a:latin typeface="+mj-lt"/>
              </a:rPr>
              <a:t>i</a:t>
            </a:r>
            <a:r>
              <a:rPr lang="ru-RU" dirty="0" err="1" smtClean="0">
                <a:latin typeface="+mj-lt"/>
              </a:rPr>
              <a:t>ндерд</a:t>
            </a:r>
            <a:r>
              <a:rPr lang="en-US" dirty="0" err="1" smtClean="0">
                <a:latin typeface="+mj-lt"/>
              </a:rPr>
              <a:t>i</a:t>
            </a:r>
            <a:r>
              <a:rPr lang="en-US" dirty="0" smtClean="0">
                <a:latin typeface="+mj-lt"/>
              </a:rPr>
              <a:t> </a:t>
            </a:r>
            <a:r>
              <a:rPr lang="ru-RU" dirty="0" err="1" smtClean="0">
                <a:latin typeface="+mj-lt"/>
              </a:rPr>
              <a:t>трансплантациялау</a:t>
            </a:r>
            <a:r>
              <a:rPr lang="ru-RU" dirty="0" smtClean="0">
                <a:latin typeface="+mj-lt"/>
              </a:rPr>
              <a:t> </a:t>
            </a:r>
            <a:r>
              <a:rPr lang="ru-RU" dirty="0" err="1" smtClean="0">
                <a:latin typeface="+mj-lt"/>
              </a:rPr>
              <a:t>кез</a:t>
            </a:r>
            <a:r>
              <a:rPr lang="en-US" dirty="0" err="1" smtClean="0">
                <a:latin typeface="+mj-lt"/>
              </a:rPr>
              <a:t>i</a:t>
            </a:r>
            <a:r>
              <a:rPr lang="ru-RU" dirty="0" err="1" smtClean="0">
                <a:latin typeface="+mj-lt"/>
              </a:rPr>
              <a:t>нде</a:t>
            </a:r>
            <a:r>
              <a:rPr lang="ru-RU" dirty="0" smtClean="0">
                <a:latin typeface="+mj-lt"/>
              </a:rPr>
              <a:t> </a:t>
            </a:r>
            <a:r>
              <a:rPr lang="ru-RU" dirty="0" err="1" smtClean="0">
                <a:latin typeface="+mj-lt"/>
              </a:rPr>
              <a:t>жедел</a:t>
            </a:r>
            <a:r>
              <a:rPr lang="ru-RU" dirty="0" smtClean="0">
                <a:latin typeface="+mj-lt"/>
              </a:rPr>
              <a:t> </a:t>
            </a:r>
            <a:r>
              <a:rPr lang="ru-RU" dirty="0" err="1" smtClean="0">
                <a:latin typeface="+mj-lt"/>
              </a:rPr>
              <a:t>және</a:t>
            </a:r>
            <a:r>
              <a:rPr lang="ru-RU" dirty="0" smtClean="0">
                <a:latin typeface="+mj-lt"/>
              </a:rPr>
              <a:t> </a:t>
            </a:r>
            <a:r>
              <a:rPr lang="ru-RU" dirty="0" err="1" smtClean="0">
                <a:latin typeface="+mj-lt"/>
              </a:rPr>
              <a:t>созылмалы</a:t>
            </a:r>
            <a:r>
              <a:rPr lang="ru-RU" dirty="0" smtClean="0">
                <a:latin typeface="+mj-lt"/>
              </a:rPr>
              <a:t> </a:t>
            </a:r>
            <a:r>
              <a:rPr lang="ru-RU" dirty="0" err="1" smtClean="0">
                <a:latin typeface="+mj-lt"/>
              </a:rPr>
              <a:t>тұрақтамау</a:t>
            </a:r>
            <a:r>
              <a:rPr lang="ru-RU" dirty="0" smtClean="0">
                <a:latin typeface="+mj-lt"/>
              </a:rPr>
              <a:t> </a:t>
            </a:r>
            <a:r>
              <a:rPr lang="ru-RU" dirty="0" err="1" smtClean="0">
                <a:latin typeface="+mj-lt"/>
              </a:rPr>
              <a:t>серпілісін</a:t>
            </a:r>
            <a:r>
              <a:rPr lang="ru-RU" dirty="0" smtClean="0">
                <a:latin typeface="+mj-lt"/>
              </a:rPr>
              <a:t> </a:t>
            </a:r>
            <a:r>
              <a:rPr lang="ru-RU" dirty="0" err="1" smtClean="0">
                <a:latin typeface="+mj-lt"/>
              </a:rPr>
              <a:t>бақылайтын</a:t>
            </a:r>
            <a:r>
              <a:rPr lang="ru-RU" dirty="0" smtClean="0">
                <a:latin typeface="+mj-lt"/>
              </a:rPr>
              <a:t> </a:t>
            </a:r>
            <a:r>
              <a:rPr lang="ru-RU" dirty="0" err="1" smtClean="0">
                <a:latin typeface="+mj-lt"/>
              </a:rPr>
              <a:t>гендерд</a:t>
            </a:r>
            <a:r>
              <a:rPr lang="en-US" dirty="0" err="1" smtClean="0">
                <a:latin typeface="+mj-lt"/>
              </a:rPr>
              <a:t>i</a:t>
            </a:r>
            <a:r>
              <a:rPr lang="en-US" dirty="0" smtClean="0">
                <a:latin typeface="+mj-lt"/>
              </a:rPr>
              <a:t> </a:t>
            </a:r>
            <a:r>
              <a:rPr lang="ru-RU" dirty="0" err="1" smtClean="0">
                <a:latin typeface="+mj-lt"/>
              </a:rPr>
              <a:t>анықтап</a:t>
            </a:r>
            <a:r>
              <a:rPr lang="ru-RU" dirty="0" smtClean="0">
                <a:latin typeface="+mj-lt"/>
              </a:rPr>
              <a:t>, </a:t>
            </a:r>
            <a:r>
              <a:rPr lang="ru-RU" dirty="0" err="1" smtClean="0">
                <a:latin typeface="+mj-lt"/>
              </a:rPr>
              <a:t>сол</a:t>
            </a:r>
            <a:r>
              <a:rPr lang="ru-RU" dirty="0" smtClean="0">
                <a:latin typeface="+mj-lt"/>
              </a:rPr>
              <a:t> </a:t>
            </a:r>
            <a:r>
              <a:rPr lang="ru-RU" dirty="0" err="1" smtClean="0">
                <a:latin typeface="+mj-lt"/>
              </a:rPr>
              <a:t>генетикалық</a:t>
            </a:r>
            <a:r>
              <a:rPr lang="ru-RU" dirty="0" smtClean="0">
                <a:latin typeface="+mj-lt"/>
              </a:rPr>
              <a:t> </a:t>
            </a:r>
            <a:r>
              <a:rPr lang="ru-RU" dirty="0" err="1" smtClean="0">
                <a:latin typeface="+mj-lt"/>
              </a:rPr>
              <a:t>аймағын</a:t>
            </a:r>
            <a:r>
              <a:rPr lang="ru-RU" dirty="0" smtClean="0">
                <a:latin typeface="+mj-lt"/>
              </a:rPr>
              <a:t> </a:t>
            </a:r>
            <a:r>
              <a:rPr lang="ru-RU" dirty="0" err="1" smtClean="0">
                <a:latin typeface="+mj-lt"/>
              </a:rPr>
              <a:t>гендерд</a:t>
            </a:r>
            <a:r>
              <a:rPr lang="en-US" dirty="0" err="1" smtClean="0">
                <a:latin typeface="+mj-lt"/>
              </a:rPr>
              <a:t>i</a:t>
            </a:r>
            <a:r>
              <a:rPr lang="ru-RU" dirty="0" smtClean="0">
                <a:latin typeface="+mj-lt"/>
              </a:rPr>
              <a:t>ң бас комплекс</a:t>
            </a:r>
            <a:r>
              <a:rPr lang="en-US" dirty="0" err="1" smtClean="0">
                <a:latin typeface="+mj-lt"/>
              </a:rPr>
              <a:t>i</a:t>
            </a:r>
            <a:r>
              <a:rPr lang="en-US" dirty="0" smtClean="0">
                <a:latin typeface="+mj-lt"/>
              </a:rPr>
              <a:t> </a:t>
            </a:r>
            <a:r>
              <a:rPr lang="kk-KZ" dirty="0" smtClean="0">
                <a:latin typeface="+mj-lt"/>
              </a:rPr>
              <a:t>- </a:t>
            </a:r>
            <a:r>
              <a:rPr lang="en-US" dirty="0" smtClean="0">
                <a:latin typeface="+mj-lt"/>
              </a:rPr>
              <a:t> </a:t>
            </a:r>
            <a:r>
              <a:rPr lang="ru-RU" dirty="0" err="1" smtClean="0">
                <a:latin typeface="+mj-lt"/>
              </a:rPr>
              <a:t>гистосәйкест</a:t>
            </a:r>
            <a:r>
              <a:rPr lang="en-US" dirty="0" err="1" smtClean="0">
                <a:latin typeface="+mj-lt"/>
              </a:rPr>
              <a:t>i</a:t>
            </a:r>
            <a:r>
              <a:rPr lang="ru-RU" dirty="0" smtClean="0">
                <a:latin typeface="+mj-lt"/>
              </a:rPr>
              <a:t>к </a:t>
            </a:r>
            <a:r>
              <a:rPr lang="ru-RU" dirty="0" err="1" smtClean="0">
                <a:latin typeface="+mj-lt"/>
              </a:rPr>
              <a:t>жүйес</a:t>
            </a:r>
            <a:r>
              <a:rPr lang="en-US" dirty="0" err="1" smtClean="0">
                <a:latin typeface="+mj-lt"/>
              </a:rPr>
              <a:t>i</a:t>
            </a:r>
            <a:r>
              <a:rPr lang="en-US" dirty="0" smtClean="0">
                <a:latin typeface="+mj-lt"/>
              </a:rPr>
              <a:t> </a:t>
            </a:r>
            <a:r>
              <a:rPr lang="ru-RU" dirty="0" err="1" smtClean="0">
                <a:latin typeface="+mj-lt"/>
              </a:rPr>
              <a:t>деп</a:t>
            </a:r>
            <a:r>
              <a:rPr lang="ru-RU" dirty="0" smtClean="0">
                <a:latin typeface="+mj-lt"/>
              </a:rPr>
              <a:t> </a:t>
            </a:r>
            <a:r>
              <a:rPr lang="ru-RU" dirty="0" err="1" smtClean="0">
                <a:latin typeface="+mj-lt"/>
              </a:rPr>
              <a:t>атаған</a:t>
            </a:r>
            <a:r>
              <a:rPr lang="ru-RU" dirty="0" smtClean="0">
                <a:latin typeface="+mj-lt"/>
              </a:rPr>
              <a:t> (</a:t>
            </a:r>
            <a:r>
              <a:rPr lang="en-US" dirty="0" smtClean="0">
                <a:latin typeface="+mj-lt"/>
              </a:rPr>
              <a:t>MHC - Major Histocompatibility Complex - </a:t>
            </a:r>
            <a:r>
              <a:rPr lang="ru-RU" dirty="0" err="1" smtClean="0">
                <a:latin typeface="+mj-lt"/>
              </a:rPr>
              <a:t>Негізгі</a:t>
            </a:r>
            <a:r>
              <a:rPr lang="ru-RU" dirty="0" smtClean="0">
                <a:latin typeface="+mj-lt"/>
              </a:rPr>
              <a:t> </a:t>
            </a:r>
            <a:r>
              <a:rPr lang="ru-RU" dirty="0" err="1" smtClean="0">
                <a:latin typeface="+mj-lt"/>
              </a:rPr>
              <a:t>Гистосәйкест</a:t>
            </a:r>
            <a:r>
              <a:rPr lang="en-US" dirty="0" err="1" smtClean="0">
                <a:latin typeface="+mj-lt"/>
              </a:rPr>
              <a:t>i</a:t>
            </a:r>
            <a:r>
              <a:rPr lang="ru-RU" dirty="0" smtClean="0">
                <a:latin typeface="+mj-lt"/>
              </a:rPr>
              <a:t>к Комплекс)</a:t>
            </a:r>
          </a:p>
          <a:p>
            <a:pPr algn="just"/>
            <a:r>
              <a:rPr lang="ru-RU" dirty="0" err="1" smtClean="0">
                <a:latin typeface="+mj-lt"/>
              </a:rPr>
              <a:t>Ұқсас</a:t>
            </a:r>
            <a:r>
              <a:rPr lang="ru-RU" dirty="0" smtClean="0">
                <a:latin typeface="+mj-lt"/>
              </a:rPr>
              <a:t> </a:t>
            </a:r>
            <a:r>
              <a:rPr lang="ru-RU" dirty="0" err="1" smtClean="0">
                <a:latin typeface="+mj-lt"/>
              </a:rPr>
              <a:t>антигендер</a:t>
            </a:r>
            <a:r>
              <a:rPr lang="en-US" dirty="0" err="1" smtClean="0">
                <a:latin typeface="+mj-lt"/>
              </a:rPr>
              <a:t>i</a:t>
            </a:r>
            <a:r>
              <a:rPr lang="en-US" dirty="0" smtClean="0">
                <a:latin typeface="+mj-lt"/>
              </a:rPr>
              <a:t> </a:t>
            </a:r>
            <a:r>
              <a:rPr lang="ru-RU" dirty="0" smtClean="0">
                <a:latin typeface="+mj-lt"/>
              </a:rPr>
              <a:t>бар т</a:t>
            </a:r>
            <a:r>
              <a:rPr lang="en-US" dirty="0" err="1" smtClean="0">
                <a:latin typeface="+mj-lt"/>
              </a:rPr>
              <a:t>i</a:t>
            </a:r>
            <a:r>
              <a:rPr lang="ru-RU" dirty="0" err="1" smtClean="0">
                <a:latin typeface="+mj-lt"/>
              </a:rPr>
              <a:t>ндерд</a:t>
            </a:r>
            <a:r>
              <a:rPr lang="en-US" dirty="0" err="1" smtClean="0">
                <a:latin typeface="+mj-lt"/>
              </a:rPr>
              <a:t>i</a:t>
            </a:r>
            <a:r>
              <a:rPr lang="en-US" dirty="0" smtClean="0">
                <a:latin typeface="+mj-lt"/>
              </a:rPr>
              <a:t> </a:t>
            </a:r>
            <a:r>
              <a:rPr lang="ru-RU" i="1" dirty="0" err="1" smtClean="0">
                <a:latin typeface="+mj-lt"/>
              </a:rPr>
              <a:t>гистосәйкест</a:t>
            </a:r>
            <a:r>
              <a:rPr lang="en-US" i="1" dirty="0" err="1" smtClean="0">
                <a:latin typeface="+mj-lt"/>
              </a:rPr>
              <a:t>i</a:t>
            </a:r>
            <a:r>
              <a:rPr lang="en-US" i="1" dirty="0" smtClean="0">
                <a:latin typeface="+mj-lt"/>
              </a:rPr>
              <a:t> </a:t>
            </a:r>
            <a:r>
              <a:rPr lang="ru-RU" i="1" dirty="0" smtClean="0">
                <a:latin typeface="+mj-lt"/>
              </a:rPr>
              <a:t>т</a:t>
            </a:r>
            <a:r>
              <a:rPr lang="en-US" i="1" dirty="0" err="1" smtClean="0">
                <a:latin typeface="+mj-lt"/>
              </a:rPr>
              <a:t>i</a:t>
            </a:r>
            <a:r>
              <a:rPr lang="ru-RU" i="1" dirty="0" err="1" smtClean="0">
                <a:latin typeface="+mj-lt"/>
              </a:rPr>
              <a:t>ндер</a:t>
            </a:r>
            <a:r>
              <a:rPr lang="ru-RU" i="1" dirty="0" smtClean="0">
                <a:latin typeface="+mj-lt"/>
              </a:rPr>
              <a:t> </a:t>
            </a:r>
            <a:r>
              <a:rPr lang="ru-RU" dirty="0" err="1" smtClean="0">
                <a:latin typeface="+mj-lt"/>
              </a:rPr>
              <a:t>деп</a:t>
            </a:r>
            <a:r>
              <a:rPr lang="ru-RU" dirty="0" smtClean="0">
                <a:latin typeface="+mj-lt"/>
              </a:rPr>
              <a:t> </a:t>
            </a:r>
            <a:r>
              <a:rPr lang="ru-RU" dirty="0" err="1" smtClean="0">
                <a:latin typeface="+mj-lt"/>
              </a:rPr>
              <a:t>айтады</a:t>
            </a:r>
            <a:r>
              <a:rPr lang="ru-RU" dirty="0" smtClean="0">
                <a:latin typeface="+mj-lt"/>
              </a:rPr>
              <a:t>, </a:t>
            </a:r>
            <a:r>
              <a:rPr lang="ru-RU" dirty="0" err="1" smtClean="0">
                <a:latin typeface="+mj-lt"/>
              </a:rPr>
              <a:t>бұл</a:t>
            </a:r>
            <a:r>
              <a:rPr lang="ru-RU" dirty="0" smtClean="0">
                <a:latin typeface="+mj-lt"/>
              </a:rPr>
              <a:t> т</a:t>
            </a:r>
            <a:r>
              <a:rPr lang="en-US" dirty="0" err="1" smtClean="0">
                <a:latin typeface="+mj-lt"/>
              </a:rPr>
              <a:t>i</a:t>
            </a:r>
            <a:r>
              <a:rPr lang="ru-RU" dirty="0" err="1" smtClean="0">
                <a:latin typeface="+mj-lt"/>
              </a:rPr>
              <a:t>ндер</a:t>
            </a:r>
            <a:r>
              <a:rPr lang="ru-RU" dirty="0" smtClean="0">
                <a:latin typeface="+mj-lt"/>
              </a:rPr>
              <a:t> </a:t>
            </a:r>
            <a:r>
              <a:rPr lang="ru-RU" dirty="0" err="1" smtClean="0">
                <a:latin typeface="+mj-lt"/>
              </a:rPr>
              <a:t>тұрақтамау</a:t>
            </a:r>
            <a:r>
              <a:rPr lang="ru-RU" dirty="0" smtClean="0">
                <a:latin typeface="+mj-lt"/>
              </a:rPr>
              <a:t> </a:t>
            </a:r>
            <a:r>
              <a:rPr lang="ru-RU" dirty="0" err="1" smtClean="0">
                <a:latin typeface="+mj-lt"/>
              </a:rPr>
              <a:t>серпілісі</a:t>
            </a:r>
            <a:r>
              <a:rPr lang="ru-RU" dirty="0" smtClean="0">
                <a:latin typeface="+mj-lt"/>
              </a:rPr>
              <a:t> </a:t>
            </a:r>
            <a:r>
              <a:rPr lang="ru-RU" dirty="0" err="1" smtClean="0">
                <a:latin typeface="+mj-lt"/>
              </a:rPr>
              <a:t>дамитын</a:t>
            </a:r>
            <a:r>
              <a:rPr lang="ru-RU" dirty="0" smtClean="0">
                <a:latin typeface="+mj-lt"/>
              </a:rPr>
              <a:t> </a:t>
            </a:r>
            <a:r>
              <a:rPr lang="ru-RU" dirty="0" err="1" smtClean="0">
                <a:latin typeface="+mj-lt"/>
              </a:rPr>
              <a:t>иммундық</a:t>
            </a:r>
            <a:r>
              <a:rPr lang="ru-RU" dirty="0" smtClean="0">
                <a:latin typeface="+mj-lt"/>
              </a:rPr>
              <a:t> </a:t>
            </a:r>
            <a:r>
              <a:rPr lang="ru-RU" dirty="0" err="1" smtClean="0">
                <a:latin typeface="+mj-lt"/>
              </a:rPr>
              <a:t>жауапты</a:t>
            </a:r>
            <a:r>
              <a:rPr lang="ru-RU" dirty="0" smtClean="0">
                <a:latin typeface="+mj-lt"/>
              </a:rPr>
              <a:t> </a:t>
            </a:r>
            <a:r>
              <a:rPr lang="ru-RU" dirty="0" err="1" smtClean="0">
                <a:latin typeface="+mj-lt"/>
              </a:rPr>
              <a:t>шақырмайды</a:t>
            </a:r>
            <a:r>
              <a:rPr lang="ru-RU" dirty="0" smtClean="0">
                <a:latin typeface="+mj-lt"/>
              </a:rPr>
              <a:t>. </a:t>
            </a:r>
            <a:r>
              <a:rPr lang="ru-RU" dirty="0" err="1" smtClean="0">
                <a:latin typeface="+mj-lt"/>
              </a:rPr>
              <a:t>Маңызды</a:t>
            </a:r>
            <a:r>
              <a:rPr lang="ru-RU" dirty="0" smtClean="0">
                <a:latin typeface="+mj-lt"/>
              </a:rPr>
              <a:t> </a:t>
            </a:r>
            <a:r>
              <a:rPr lang="ru-RU" dirty="0" err="1" smtClean="0">
                <a:latin typeface="+mj-lt"/>
              </a:rPr>
              <a:t>антигенд</a:t>
            </a:r>
            <a:r>
              <a:rPr lang="en-US" dirty="0" err="1" smtClean="0">
                <a:latin typeface="+mj-lt"/>
              </a:rPr>
              <a:t>i</a:t>
            </a:r>
            <a:r>
              <a:rPr lang="ru-RU" dirty="0" smtClean="0">
                <a:latin typeface="+mj-lt"/>
              </a:rPr>
              <a:t>к </a:t>
            </a:r>
            <a:r>
              <a:rPr lang="ru-RU" dirty="0" err="1" smtClean="0">
                <a:latin typeface="+mj-lt"/>
              </a:rPr>
              <a:t>айырмашылықтары</a:t>
            </a:r>
            <a:r>
              <a:rPr lang="ru-RU" dirty="0" smtClean="0">
                <a:latin typeface="+mj-lt"/>
              </a:rPr>
              <a:t> бар т</a:t>
            </a:r>
            <a:r>
              <a:rPr lang="en-US" dirty="0" err="1" smtClean="0">
                <a:latin typeface="+mj-lt"/>
              </a:rPr>
              <a:t>i</a:t>
            </a:r>
            <a:r>
              <a:rPr lang="ru-RU" dirty="0" err="1" smtClean="0">
                <a:latin typeface="+mj-lt"/>
              </a:rPr>
              <a:t>ндер</a:t>
            </a:r>
            <a:r>
              <a:rPr lang="ru-RU" dirty="0" smtClean="0">
                <a:latin typeface="+mj-lt"/>
              </a:rPr>
              <a:t> – </a:t>
            </a:r>
            <a:r>
              <a:rPr lang="ru-RU" i="1" dirty="0" err="1" smtClean="0">
                <a:latin typeface="+mj-lt"/>
              </a:rPr>
              <a:t>гистосәйкесс</a:t>
            </a:r>
            <a:r>
              <a:rPr lang="en-US" i="1" dirty="0" err="1" smtClean="0">
                <a:latin typeface="+mj-lt"/>
              </a:rPr>
              <a:t>i</a:t>
            </a:r>
            <a:r>
              <a:rPr lang="ru-RU" i="1" dirty="0" smtClean="0">
                <a:latin typeface="+mj-lt"/>
              </a:rPr>
              <a:t>з </a:t>
            </a:r>
            <a:r>
              <a:rPr lang="ru-RU" dirty="0" err="1" smtClean="0">
                <a:latin typeface="+mj-lt"/>
              </a:rPr>
              <a:t>болып</a:t>
            </a:r>
            <a:r>
              <a:rPr lang="ru-RU" dirty="0" smtClean="0">
                <a:latin typeface="+mj-lt"/>
              </a:rPr>
              <a:t> </a:t>
            </a:r>
            <a:r>
              <a:rPr lang="ru-RU" dirty="0" err="1" smtClean="0">
                <a:latin typeface="+mj-lt"/>
              </a:rPr>
              <a:t>келед</a:t>
            </a:r>
            <a:r>
              <a:rPr lang="en-US" dirty="0" err="1" smtClean="0">
                <a:latin typeface="+mj-lt"/>
              </a:rPr>
              <a:t>i</a:t>
            </a:r>
            <a:r>
              <a:rPr lang="en-US" dirty="0" smtClean="0">
                <a:latin typeface="+mj-lt"/>
              </a:rPr>
              <a:t>, </a:t>
            </a:r>
            <a:r>
              <a:rPr lang="ru-RU" dirty="0" err="1" smtClean="0">
                <a:latin typeface="+mj-lt"/>
              </a:rPr>
              <a:t>олар</a:t>
            </a:r>
            <a:r>
              <a:rPr lang="ru-RU" dirty="0" smtClean="0">
                <a:latin typeface="+mj-lt"/>
              </a:rPr>
              <a:t> </a:t>
            </a:r>
            <a:r>
              <a:rPr lang="ru-RU" dirty="0" err="1" smtClean="0">
                <a:latin typeface="+mj-lt"/>
              </a:rPr>
              <a:t>тұрақтамау</a:t>
            </a:r>
            <a:r>
              <a:rPr lang="ru-RU" dirty="0" smtClean="0">
                <a:latin typeface="+mj-lt"/>
              </a:rPr>
              <a:t> </a:t>
            </a:r>
            <a:r>
              <a:rPr lang="ru-RU" dirty="0" err="1" smtClean="0">
                <a:latin typeface="+mj-lt"/>
              </a:rPr>
              <a:t>серпілісін</a:t>
            </a:r>
            <a:r>
              <a:rPr lang="ru-RU" dirty="0" smtClean="0">
                <a:latin typeface="+mj-lt"/>
              </a:rPr>
              <a:t> </a:t>
            </a:r>
            <a:r>
              <a:rPr lang="ru-RU" dirty="0" err="1" smtClean="0">
                <a:latin typeface="+mj-lt"/>
              </a:rPr>
              <a:t>шақыратын</a:t>
            </a:r>
            <a:r>
              <a:rPr lang="ru-RU" dirty="0" smtClean="0">
                <a:latin typeface="+mj-lt"/>
              </a:rPr>
              <a:t> </a:t>
            </a:r>
            <a:r>
              <a:rPr lang="ru-RU" dirty="0" err="1" smtClean="0">
                <a:latin typeface="+mj-lt"/>
              </a:rPr>
              <a:t>иммундық</a:t>
            </a:r>
            <a:r>
              <a:rPr lang="ru-RU" dirty="0" smtClean="0">
                <a:latin typeface="+mj-lt"/>
              </a:rPr>
              <a:t> </a:t>
            </a:r>
            <a:r>
              <a:rPr lang="ru-RU" dirty="0" err="1" smtClean="0">
                <a:latin typeface="+mj-lt"/>
              </a:rPr>
              <a:t>жауапқа</a:t>
            </a:r>
            <a:r>
              <a:rPr lang="ru-RU" dirty="0" smtClean="0">
                <a:latin typeface="+mj-lt"/>
              </a:rPr>
              <a:t> </a:t>
            </a:r>
            <a:r>
              <a:rPr lang="ru-RU" dirty="0" err="1" smtClean="0">
                <a:latin typeface="+mj-lt"/>
              </a:rPr>
              <a:t>алып</a:t>
            </a:r>
            <a:r>
              <a:rPr lang="ru-RU" dirty="0" smtClean="0">
                <a:latin typeface="+mj-lt"/>
              </a:rPr>
              <a:t> </a:t>
            </a:r>
            <a:r>
              <a:rPr lang="ru-RU" dirty="0" err="1" smtClean="0">
                <a:latin typeface="+mj-lt"/>
              </a:rPr>
              <a:t>келед</a:t>
            </a:r>
            <a:r>
              <a:rPr lang="en-US" dirty="0" err="1" smtClean="0">
                <a:latin typeface="+mj-lt"/>
              </a:rPr>
              <a:t>i</a:t>
            </a:r>
            <a:r>
              <a:rPr lang="en-US" dirty="0" smtClean="0">
                <a:latin typeface="+mj-lt"/>
              </a:rPr>
              <a:t>. </a:t>
            </a:r>
            <a:r>
              <a:rPr lang="ru-RU" dirty="0" err="1" smtClean="0">
                <a:latin typeface="+mj-lt"/>
              </a:rPr>
              <a:t>Гистосәйкест</a:t>
            </a:r>
            <a:r>
              <a:rPr lang="en-US" dirty="0" err="1" smtClean="0">
                <a:latin typeface="+mj-lt"/>
              </a:rPr>
              <a:t>i</a:t>
            </a:r>
            <a:r>
              <a:rPr lang="ru-RU" dirty="0" err="1" smtClean="0">
                <a:latin typeface="+mj-lt"/>
              </a:rPr>
              <a:t>кт</a:t>
            </a:r>
            <a:r>
              <a:rPr lang="en-US" dirty="0" err="1" smtClean="0">
                <a:latin typeface="+mj-lt"/>
              </a:rPr>
              <a:t>i</a:t>
            </a:r>
            <a:r>
              <a:rPr lang="en-US" dirty="0" smtClean="0">
                <a:latin typeface="+mj-lt"/>
              </a:rPr>
              <a:t> </a:t>
            </a:r>
            <a:r>
              <a:rPr lang="ru-RU" dirty="0" err="1" smtClean="0">
                <a:latin typeface="+mj-lt"/>
              </a:rPr>
              <a:t>орнатушы</a:t>
            </a:r>
            <a:r>
              <a:rPr lang="ru-RU" dirty="0" smtClean="0">
                <a:latin typeface="+mj-lt"/>
              </a:rPr>
              <a:t> </a:t>
            </a:r>
            <a:r>
              <a:rPr lang="ru-RU" dirty="0" err="1" smtClean="0">
                <a:latin typeface="+mj-lt"/>
              </a:rPr>
              <a:t>антигендер</a:t>
            </a:r>
            <a:r>
              <a:rPr lang="ru-RU" dirty="0" smtClean="0">
                <a:latin typeface="+mj-lt"/>
              </a:rPr>
              <a:t>, </a:t>
            </a:r>
            <a:r>
              <a:rPr lang="ru-RU" dirty="0" err="1" smtClean="0">
                <a:latin typeface="+mj-lt"/>
              </a:rPr>
              <a:t>әртүрл</a:t>
            </a:r>
            <a:r>
              <a:rPr lang="en-US" dirty="0" err="1" smtClean="0">
                <a:latin typeface="+mj-lt"/>
              </a:rPr>
              <a:t>i</a:t>
            </a:r>
            <a:r>
              <a:rPr lang="en-US" dirty="0" smtClean="0">
                <a:latin typeface="+mj-lt"/>
              </a:rPr>
              <a:t> 40-</a:t>
            </a:r>
            <a:r>
              <a:rPr lang="ru-RU" dirty="0" err="1" smtClean="0">
                <a:latin typeface="+mj-lt"/>
              </a:rPr>
              <a:t>тан</a:t>
            </a:r>
            <a:r>
              <a:rPr lang="ru-RU" dirty="0" smtClean="0">
                <a:latin typeface="+mj-lt"/>
              </a:rPr>
              <a:t> аса </a:t>
            </a:r>
            <a:r>
              <a:rPr lang="ru-RU" dirty="0" err="1" smtClean="0">
                <a:latin typeface="+mj-lt"/>
              </a:rPr>
              <a:t>локустарда</a:t>
            </a:r>
            <a:r>
              <a:rPr lang="ru-RU" dirty="0" smtClean="0">
                <a:latin typeface="+mj-lt"/>
              </a:rPr>
              <a:t> </a:t>
            </a:r>
            <a:r>
              <a:rPr lang="ru-RU" dirty="0" err="1" smtClean="0">
                <a:latin typeface="+mj-lt"/>
              </a:rPr>
              <a:t>шифрланған</a:t>
            </a:r>
            <a:r>
              <a:rPr lang="ru-RU" dirty="0" smtClean="0">
                <a:latin typeface="+mj-lt"/>
              </a:rPr>
              <a:t>, б</a:t>
            </a:r>
            <a:r>
              <a:rPr lang="en-US" dirty="0" err="1" smtClean="0">
                <a:latin typeface="+mj-lt"/>
              </a:rPr>
              <a:t>i</a:t>
            </a:r>
            <a:r>
              <a:rPr lang="ru-RU" dirty="0" err="1" smtClean="0">
                <a:latin typeface="+mj-lt"/>
              </a:rPr>
              <a:t>рақ</a:t>
            </a:r>
            <a:r>
              <a:rPr lang="ru-RU" dirty="0" smtClean="0">
                <a:latin typeface="+mj-lt"/>
              </a:rPr>
              <a:t> </a:t>
            </a:r>
            <a:r>
              <a:rPr lang="ru-RU" dirty="0" err="1" smtClean="0">
                <a:latin typeface="+mj-lt"/>
              </a:rPr>
              <a:t>айқын</a:t>
            </a:r>
            <a:r>
              <a:rPr lang="ru-RU" dirty="0" smtClean="0">
                <a:latin typeface="+mj-lt"/>
              </a:rPr>
              <a:t> </a:t>
            </a:r>
            <a:r>
              <a:rPr lang="ru-RU" dirty="0" err="1" smtClean="0">
                <a:latin typeface="+mj-lt"/>
              </a:rPr>
              <a:t>тұрақтамау</a:t>
            </a:r>
            <a:r>
              <a:rPr lang="ru-RU" dirty="0" smtClean="0">
                <a:latin typeface="+mj-lt"/>
              </a:rPr>
              <a:t> </a:t>
            </a:r>
            <a:r>
              <a:rPr lang="ru-RU" dirty="0" err="1" smtClean="0">
                <a:latin typeface="+mj-lt"/>
              </a:rPr>
              <a:t>серпілісіне</a:t>
            </a:r>
            <a:r>
              <a:rPr lang="ru-RU" dirty="0" smtClean="0">
                <a:latin typeface="+mj-lt"/>
              </a:rPr>
              <a:t> </a:t>
            </a:r>
            <a:r>
              <a:rPr lang="ru-RU" dirty="0" err="1" smtClean="0">
                <a:latin typeface="+mj-lt"/>
              </a:rPr>
              <a:t>жауапты</a:t>
            </a:r>
            <a:r>
              <a:rPr lang="ru-RU" dirty="0" smtClean="0">
                <a:latin typeface="+mj-lt"/>
              </a:rPr>
              <a:t> </a:t>
            </a:r>
            <a:r>
              <a:rPr lang="ru-RU" dirty="0" err="1" smtClean="0">
                <a:latin typeface="+mj-lt"/>
              </a:rPr>
              <a:t>локустар</a:t>
            </a:r>
            <a:r>
              <a:rPr lang="ru-RU" dirty="0" smtClean="0">
                <a:latin typeface="+mj-lt"/>
              </a:rPr>
              <a:t> </a:t>
            </a:r>
            <a:r>
              <a:rPr lang="ru-RU" dirty="0" err="1" smtClean="0">
                <a:latin typeface="+mj-lt"/>
              </a:rPr>
              <a:t>гистосәйкест</a:t>
            </a:r>
            <a:r>
              <a:rPr lang="en-US" dirty="0" err="1" smtClean="0">
                <a:latin typeface="+mj-lt"/>
              </a:rPr>
              <a:t>i</a:t>
            </a:r>
            <a:r>
              <a:rPr lang="ru-RU" dirty="0" err="1" smtClean="0">
                <a:latin typeface="+mj-lt"/>
              </a:rPr>
              <a:t>кт</a:t>
            </a:r>
            <a:r>
              <a:rPr lang="en-US" dirty="0" err="1" smtClean="0">
                <a:latin typeface="+mj-lt"/>
              </a:rPr>
              <a:t>i</a:t>
            </a:r>
            <a:r>
              <a:rPr lang="ru-RU" dirty="0" smtClean="0">
                <a:latin typeface="+mj-lt"/>
              </a:rPr>
              <a:t>ң </a:t>
            </a:r>
            <a:r>
              <a:rPr lang="ru-RU" dirty="0" err="1" smtClean="0">
                <a:latin typeface="+mj-lt"/>
              </a:rPr>
              <a:t>негізгі</a:t>
            </a:r>
            <a:r>
              <a:rPr lang="ru-RU" dirty="0" smtClean="0">
                <a:latin typeface="+mj-lt"/>
              </a:rPr>
              <a:t> </a:t>
            </a:r>
            <a:r>
              <a:rPr lang="ru-RU" dirty="0" err="1" smtClean="0">
                <a:latin typeface="+mj-lt"/>
              </a:rPr>
              <a:t>МНСкомплекс</a:t>
            </a:r>
            <a:r>
              <a:rPr lang="en-US" dirty="0" err="1" smtClean="0">
                <a:latin typeface="+mj-lt"/>
              </a:rPr>
              <a:t>i</a:t>
            </a:r>
            <a:r>
              <a:rPr lang="ru-RU" dirty="0" err="1" smtClean="0">
                <a:latin typeface="+mj-lt"/>
              </a:rPr>
              <a:t>нде</a:t>
            </a:r>
            <a:r>
              <a:rPr lang="ru-RU" dirty="0" smtClean="0">
                <a:latin typeface="+mj-lt"/>
              </a:rPr>
              <a:t> </a:t>
            </a:r>
            <a:r>
              <a:rPr lang="ru-RU" dirty="0" err="1" smtClean="0">
                <a:latin typeface="+mj-lt"/>
              </a:rPr>
              <a:t>орналасады</a:t>
            </a:r>
            <a:r>
              <a:rPr lang="ru-RU" dirty="0" smtClean="0">
                <a:latin typeface="+mj-lt"/>
              </a:rPr>
              <a:t>. </a:t>
            </a:r>
            <a:endParaRPr lang="ru-RU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40492360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50631" y="302359"/>
            <a:ext cx="11043139" cy="65556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fontAlgn="base"/>
            <a:r>
              <a:rPr lang="en-US" sz="2000" b="1" dirty="0">
                <a:latin typeface="+mj-lt"/>
              </a:rPr>
              <a:t>HLA</a:t>
            </a:r>
            <a:r>
              <a:rPr lang="en-US" sz="2000" dirty="0">
                <a:latin typeface="+mj-lt"/>
              </a:rPr>
              <a:t> </a:t>
            </a:r>
            <a:r>
              <a:rPr lang="en-US" sz="2000" dirty="0" smtClean="0">
                <a:latin typeface="+mj-lt"/>
              </a:rPr>
              <a:t>–</a:t>
            </a:r>
            <a:r>
              <a:rPr lang="ru-RU" sz="2000" dirty="0" err="1" smtClean="0">
                <a:latin typeface="+mj-lt"/>
              </a:rPr>
              <a:t>жүйен</a:t>
            </a:r>
            <a:r>
              <a:rPr lang="en-US" sz="2000" dirty="0" err="1" smtClean="0">
                <a:latin typeface="+mj-lt"/>
              </a:rPr>
              <a:t>i</a:t>
            </a:r>
            <a:r>
              <a:rPr lang="ru-RU" sz="2000" dirty="0" smtClean="0">
                <a:latin typeface="+mj-lt"/>
              </a:rPr>
              <a:t>ң гендер</a:t>
            </a:r>
            <a:r>
              <a:rPr lang="en-US" sz="2000" dirty="0" err="1" smtClean="0">
                <a:latin typeface="+mj-lt"/>
              </a:rPr>
              <a:t>i</a:t>
            </a:r>
            <a:r>
              <a:rPr lang="en-US" sz="2000" dirty="0" smtClean="0">
                <a:latin typeface="+mj-lt"/>
              </a:rPr>
              <a:t> </a:t>
            </a:r>
            <a:r>
              <a:rPr lang="ru-RU" sz="2000" dirty="0" err="1" smtClean="0">
                <a:latin typeface="+mj-lt"/>
              </a:rPr>
              <a:t>трансплантациялық</a:t>
            </a:r>
            <a:r>
              <a:rPr lang="ru-RU" sz="2000" dirty="0" smtClean="0">
                <a:latin typeface="+mj-lt"/>
              </a:rPr>
              <a:t> (т</a:t>
            </a:r>
            <a:r>
              <a:rPr lang="en-US" sz="2000" dirty="0" err="1" smtClean="0">
                <a:latin typeface="+mj-lt"/>
              </a:rPr>
              <a:t>i</a:t>
            </a:r>
            <a:r>
              <a:rPr lang="ru-RU" sz="2000" dirty="0" err="1" smtClean="0">
                <a:latin typeface="+mj-lt"/>
              </a:rPr>
              <a:t>нсәйкест</a:t>
            </a:r>
            <a:r>
              <a:rPr lang="en-US" sz="2000" dirty="0" err="1" smtClean="0">
                <a:latin typeface="+mj-lt"/>
              </a:rPr>
              <a:t>i</a:t>
            </a:r>
            <a:r>
              <a:rPr lang="en-US" sz="2000" dirty="0" smtClean="0">
                <a:latin typeface="+mj-lt"/>
              </a:rPr>
              <a:t>) </a:t>
            </a:r>
            <a:r>
              <a:rPr lang="ru-RU" sz="2000" dirty="0" err="1" smtClean="0">
                <a:latin typeface="+mj-lt"/>
              </a:rPr>
              <a:t>антигендерд</a:t>
            </a:r>
            <a:r>
              <a:rPr lang="en-US" sz="2000" dirty="0" err="1" smtClean="0">
                <a:latin typeface="+mj-lt"/>
              </a:rPr>
              <a:t>i</a:t>
            </a:r>
            <a:r>
              <a:rPr lang="ru-RU" sz="2000" dirty="0" smtClean="0">
                <a:latin typeface="+mj-lt"/>
              </a:rPr>
              <a:t>ң </a:t>
            </a:r>
            <a:r>
              <a:rPr lang="ru-RU" sz="2000" dirty="0" err="1" smtClean="0">
                <a:latin typeface="+mj-lt"/>
              </a:rPr>
              <a:t>жасалуын</a:t>
            </a:r>
            <a:r>
              <a:rPr lang="ru-RU" sz="2000" dirty="0" smtClean="0">
                <a:latin typeface="+mj-lt"/>
              </a:rPr>
              <a:t> </a:t>
            </a:r>
            <a:r>
              <a:rPr lang="ru-RU" sz="2000" dirty="0" err="1" smtClean="0">
                <a:latin typeface="+mj-lt"/>
              </a:rPr>
              <a:t>бақылайды</a:t>
            </a:r>
            <a:r>
              <a:rPr lang="ru-RU" sz="2000" dirty="0" smtClean="0">
                <a:latin typeface="+mj-lt"/>
              </a:rPr>
              <a:t>. </a:t>
            </a:r>
            <a:r>
              <a:rPr lang="ru-RU" sz="2000" dirty="0" err="1" smtClean="0">
                <a:latin typeface="+mj-lt"/>
              </a:rPr>
              <a:t>Трансплантациялық</a:t>
            </a:r>
            <a:r>
              <a:rPr lang="ru-RU" sz="2000" dirty="0" smtClean="0">
                <a:latin typeface="+mj-lt"/>
              </a:rPr>
              <a:t> </a:t>
            </a:r>
            <a:r>
              <a:rPr lang="ru-RU" sz="2000" dirty="0" err="1" smtClean="0">
                <a:latin typeface="+mj-lt"/>
              </a:rPr>
              <a:t>антигендер</a:t>
            </a:r>
            <a:r>
              <a:rPr lang="ru-RU" sz="2000" dirty="0" smtClean="0">
                <a:latin typeface="+mj-lt"/>
              </a:rPr>
              <a:t> </a:t>
            </a:r>
            <a:r>
              <a:rPr lang="ru-RU" sz="2000" dirty="0" err="1" smtClean="0">
                <a:latin typeface="+mj-lt"/>
              </a:rPr>
              <a:t>ең</a:t>
            </a:r>
            <a:r>
              <a:rPr lang="ru-RU" sz="2000" dirty="0" smtClean="0">
                <a:latin typeface="+mj-lt"/>
              </a:rPr>
              <a:t> </a:t>
            </a:r>
            <a:r>
              <a:rPr lang="ru-RU" sz="2000" dirty="0" err="1" smtClean="0">
                <a:latin typeface="+mj-lt"/>
              </a:rPr>
              <a:t>көп</a:t>
            </a:r>
            <a:r>
              <a:rPr lang="ru-RU" sz="2000" dirty="0" smtClean="0">
                <a:latin typeface="+mj-lt"/>
              </a:rPr>
              <a:t> </a:t>
            </a:r>
            <a:r>
              <a:rPr lang="ru-RU" sz="2000" dirty="0" err="1" smtClean="0">
                <a:latin typeface="+mj-lt"/>
              </a:rPr>
              <a:t>мөлшерде</a:t>
            </a:r>
            <a:r>
              <a:rPr lang="ru-RU" sz="2000" dirty="0" smtClean="0">
                <a:latin typeface="+mj-lt"/>
              </a:rPr>
              <a:t> </a:t>
            </a:r>
            <a:r>
              <a:rPr lang="ru-RU" sz="2000" dirty="0" err="1" smtClean="0">
                <a:latin typeface="+mj-lt"/>
              </a:rPr>
              <a:t>лимфоциттерде</a:t>
            </a:r>
            <a:r>
              <a:rPr lang="ru-RU" sz="2000" dirty="0" smtClean="0">
                <a:latin typeface="+mj-lt"/>
              </a:rPr>
              <a:t>, тер</a:t>
            </a:r>
            <a:r>
              <a:rPr lang="en-US" sz="2000" dirty="0" err="1" smtClean="0">
                <a:latin typeface="+mj-lt"/>
              </a:rPr>
              <a:t>i</a:t>
            </a:r>
            <a:r>
              <a:rPr lang="ru-RU" sz="2000" dirty="0" smtClean="0">
                <a:latin typeface="+mj-lt"/>
              </a:rPr>
              <a:t>де; </a:t>
            </a:r>
            <a:r>
              <a:rPr lang="ru-RU" sz="2000" dirty="0" err="1" smtClean="0">
                <a:latin typeface="+mj-lt"/>
              </a:rPr>
              <a:t>аздау</a:t>
            </a:r>
            <a:r>
              <a:rPr lang="ru-RU" sz="2000" dirty="0" smtClean="0">
                <a:latin typeface="+mj-lt"/>
              </a:rPr>
              <a:t> - </a:t>
            </a:r>
            <a:r>
              <a:rPr lang="ru-RU" sz="2000" dirty="0" err="1" smtClean="0">
                <a:latin typeface="+mj-lt"/>
              </a:rPr>
              <a:t>өкпе</a:t>
            </a:r>
            <a:r>
              <a:rPr lang="ru-RU" sz="2000" dirty="0" smtClean="0">
                <a:latin typeface="+mj-lt"/>
              </a:rPr>
              <a:t>, </a:t>
            </a:r>
            <a:r>
              <a:rPr lang="ru-RU" sz="2000" dirty="0" err="1" smtClean="0">
                <a:latin typeface="+mj-lt"/>
              </a:rPr>
              <a:t>бауыр</a:t>
            </a:r>
            <a:r>
              <a:rPr lang="ru-RU" sz="2000" dirty="0" smtClean="0">
                <a:latin typeface="+mj-lt"/>
              </a:rPr>
              <a:t>, </a:t>
            </a:r>
            <a:r>
              <a:rPr lang="en-US" sz="2000" dirty="0" err="1" smtClean="0">
                <a:latin typeface="+mj-lt"/>
              </a:rPr>
              <a:t>i</a:t>
            </a:r>
            <a:r>
              <a:rPr lang="ru-RU" sz="2000" dirty="0" err="1" smtClean="0">
                <a:latin typeface="+mj-lt"/>
              </a:rPr>
              <a:t>шек</a:t>
            </a:r>
            <a:r>
              <a:rPr lang="ru-RU" sz="2000" dirty="0" smtClean="0">
                <a:latin typeface="+mj-lt"/>
              </a:rPr>
              <a:t>, </a:t>
            </a:r>
            <a:r>
              <a:rPr lang="ru-RU" sz="2000" dirty="0" err="1" smtClean="0">
                <a:latin typeface="+mj-lt"/>
              </a:rPr>
              <a:t>жүректе</a:t>
            </a:r>
            <a:r>
              <a:rPr lang="ru-RU" sz="2000" dirty="0" smtClean="0">
                <a:latin typeface="+mj-lt"/>
              </a:rPr>
              <a:t>; </a:t>
            </a:r>
            <a:r>
              <a:rPr lang="ru-RU" sz="2000" dirty="0" err="1" smtClean="0">
                <a:latin typeface="+mj-lt"/>
              </a:rPr>
              <a:t>ең</a:t>
            </a:r>
            <a:r>
              <a:rPr lang="ru-RU" sz="2000" dirty="0" smtClean="0">
                <a:latin typeface="+mj-lt"/>
              </a:rPr>
              <a:t> азы – </a:t>
            </a:r>
            <a:r>
              <a:rPr lang="ru-RU" sz="2000" dirty="0" err="1" smtClean="0">
                <a:latin typeface="+mj-lt"/>
              </a:rPr>
              <a:t>мийда</a:t>
            </a:r>
            <a:r>
              <a:rPr lang="ru-RU" sz="2000" dirty="0" smtClean="0">
                <a:latin typeface="+mj-lt"/>
              </a:rPr>
              <a:t> </a:t>
            </a:r>
            <a:r>
              <a:rPr lang="ru-RU" sz="2000" dirty="0" err="1" smtClean="0">
                <a:latin typeface="+mj-lt"/>
              </a:rPr>
              <a:t>экспрессияланған</a:t>
            </a:r>
            <a:r>
              <a:rPr lang="ru-RU" sz="2000" dirty="0" smtClean="0">
                <a:latin typeface="+mj-lt"/>
              </a:rPr>
              <a:t>. </a:t>
            </a:r>
            <a:r>
              <a:rPr lang="ru-RU" sz="2000" dirty="0" err="1" smtClean="0">
                <a:latin typeface="+mj-lt"/>
              </a:rPr>
              <a:t>Жалпы</a:t>
            </a:r>
            <a:r>
              <a:rPr lang="ru-RU" sz="2000" dirty="0" smtClean="0">
                <a:latin typeface="+mj-lt"/>
              </a:rPr>
              <a:t>, </a:t>
            </a:r>
            <a:r>
              <a:rPr lang="ru-RU" sz="2000" dirty="0" err="1" smtClean="0">
                <a:latin typeface="+mj-lt"/>
              </a:rPr>
              <a:t>олар</a:t>
            </a:r>
            <a:r>
              <a:rPr lang="ru-RU" sz="2000" dirty="0" smtClean="0">
                <a:latin typeface="+mj-lt"/>
              </a:rPr>
              <a:t> </a:t>
            </a:r>
            <a:r>
              <a:rPr lang="ru-RU" sz="2000" dirty="0" err="1" smtClean="0">
                <a:latin typeface="+mj-lt"/>
              </a:rPr>
              <a:t>барлық</a:t>
            </a:r>
            <a:r>
              <a:rPr lang="ru-RU" sz="2000" dirty="0" smtClean="0">
                <a:latin typeface="+mj-lt"/>
              </a:rPr>
              <a:t> </a:t>
            </a:r>
            <a:r>
              <a:rPr lang="ru-RU" sz="2000" dirty="0" err="1" smtClean="0">
                <a:latin typeface="+mj-lt"/>
              </a:rPr>
              <a:t>ядролы</a:t>
            </a:r>
            <a:r>
              <a:rPr lang="ru-RU" sz="2000" dirty="0" smtClean="0">
                <a:latin typeface="+mj-lt"/>
              </a:rPr>
              <a:t> </a:t>
            </a:r>
            <a:r>
              <a:rPr lang="ru-RU" sz="2000" dirty="0" err="1" smtClean="0">
                <a:latin typeface="+mj-lt"/>
              </a:rPr>
              <a:t>жасушалар</a:t>
            </a:r>
            <a:r>
              <a:rPr lang="ru-RU" sz="2000" dirty="0" smtClean="0">
                <a:latin typeface="+mj-lt"/>
              </a:rPr>
              <a:t> бет</a:t>
            </a:r>
            <a:r>
              <a:rPr lang="en-US" sz="2000" dirty="0" err="1" smtClean="0">
                <a:latin typeface="+mj-lt"/>
              </a:rPr>
              <a:t>i</a:t>
            </a:r>
            <a:r>
              <a:rPr lang="ru-RU" sz="2000" dirty="0" err="1" smtClean="0">
                <a:latin typeface="+mj-lt"/>
              </a:rPr>
              <a:t>нде</a:t>
            </a:r>
            <a:r>
              <a:rPr lang="ru-RU" sz="2000" dirty="0" smtClean="0">
                <a:latin typeface="+mj-lt"/>
              </a:rPr>
              <a:t> </a:t>
            </a:r>
            <a:r>
              <a:rPr lang="ru-RU" sz="2000" dirty="0" err="1" smtClean="0">
                <a:latin typeface="+mj-lt"/>
              </a:rPr>
              <a:t>және</a:t>
            </a:r>
            <a:r>
              <a:rPr lang="ru-RU" sz="2000" dirty="0" smtClean="0">
                <a:latin typeface="+mj-lt"/>
              </a:rPr>
              <a:t> </a:t>
            </a:r>
            <a:r>
              <a:rPr lang="ru-RU" sz="2000" dirty="0" err="1" smtClean="0">
                <a:latin typeface="+mj-lt"/>
              </a:rPr>
              <a:t>тромбоциттарда</a:t>
            </a:r>
            <a:r>
              <a:rPr lang="ru-RU" sz="2000" dirty="0" smtClean="0">
                <a:latin typeface="+mj-lt"/>
              </a:rPr>
              <a:t> </a:t>
            </a:r>
            <a:r>
              <a:rPr lang="ru-RU" sz="2000" dirty="0" err="1" smtClean="0">
                <a:latin typeface="+mj-lt"/>
              </a:rPr>
              <a:t>табылады</a:t>
            </a:r>
            <a:r>
              <a:rPr lang="ru-RU" sz="2000" dirty="0" smtClean="0">
                <a:latin typeface="+mj-lt"/>
              </a:rPr>
              <a:t>. Б</a:t>
            </a:r>
            <a:r>
              <a:rPr lang="en-US" sz="2000" dirty="0" err="1" smtClean="0">
                <a:latin typeface="+mj-lt"/>
              </a:rPr>
              <a:t>i</a:t>
            </a:r>
            <a:r>
              <a:rPr lang="ru-RU" sz="2000" dirty="0" smtClean="0">
                <a:latin typeface="+mj-lt"/>
              </a:rPr>
              <a:t>р </a:t>
            </a:r>
            <a:r>
              <a:rPr lang="ru-RU" sz="2000" dirty="0" err="1" smtClean="0">
                <a:latin typeface="+mj-lt"/>
              </a:rPr>
              <a:t>адамның</a:t>
            </a:r>
            <a:r>
              <a:rPr lang="ru-RU" sz="2000" dirty="0" smtClean="0">
                <a:latin typeface="+mj-lt"/>
              </a:rPr>
              <a:t> </a:t>
            </a:r>
            <a:r>
              <a:rPr lang="ru-RU" sz="2000" dirty="0" err="1" smtClean="0">
                <a:latin typeface="+mj-lt"/>
              </a:rPr>
              <a:t>барлық</a:t>
            </a:r>
            <a:r>
              <a:rPr lang="ru-RU" sz="2000" dirty="0" smtClean="0">
                <a:latin typeface="+mj-lt"/>
              </a:rPr>
              <a:t> </a:t>
            </a:r>
            <a:r>
              <a:rPr lang="ru-RU" sz="2000" dirty="0" err="1" smtClean="0">
                <a:latin typeface="+mj-lt"/>
              </a:rPr>
              <a:t>жасушаларында</a:t>
            </a:r>
            <a:r>
              <a:rPr lang="ru-RU" sz="2000" dirty="0" smtClean="0">
                <a:latin typeface="+mj-lt"/>
              </a:rPr>
              <a:t> </a:t>
            </a:r>
            <a:r>
              <a:rPr lang="en-US" sz="2000" dirty="0" smtClean="0">
                <a:latin typeface="+mj-lt"/>
              </a:rPr>
              <a:t>HLA</a:t>
            </a:r>
            <a:r>
              <a:rPr lang="ru-RU" sz="2000" dirty="0" err="1" smtClean="0">
                <a:latin typeface="+mj-lt"/>
              </a:rPr>
              <a:t>жүйес</a:t>
            </a:r>
            <a:r>
              <a:rPr lang="en-US" sz="2000" dirty="0" err="1" smtClean="0">
                <a:latin typeface="+mj-lt"/>
              </a:rPr>
              <a:t>i</a:t>
            </a:r>
            <a:r>
              <a:rPr lang="ru-RU" sz="2000" dirty="0" smtClean="0">
                <a:latin typeface="+mj-lt"/>
              </a:rPr>
              <a:t>н</a:t>
            </a:r>
            <a:r>
              <a:rPr lang="en-US" sz="2000" dirty="0" err="1" smtClean="0">
                <a:latin typeface="+mj-lt"/>
              </a:rPr>
              <a:t>i</a:t>
            </a:r>
            <a:r>
              <a:rPr lang="ru-RU" sz="2000" dirty="0" smtClean="0">
                <a:latin typeface="+mj-lt"/>
              </a:rPr>
              <a:t>ң </a:t>
            </a:r>
            <a:r>
              <a:rPr lang="ru-RU" sz="2000" dirty="0" err="1" smtClean="0">
                <a:latin typeface="+mj-lt"/>
              </a:rPr>
              <a:t>антигендер</a:t>
            </a:r>
            <a:r>
              <a:rPr lang="en-US" sz="2000" dirty="0" err="1" smtClean="0">
                <a:latin typeface="+mj-lt"/>
              </a:rPr>
              <a:t>i</a:t>
            </a:r>
            <a:r>
              <a:rPr lang="en-US" sz="2000" dirty="0" smtClean="0">
                <a:latin typeface="+mj-lt"/>
              </a:rPr>
              <a:t> </a:t>
            </a:r>
            <a:r>
              <a:rPr lang="ru-RU" sz="2000" dirty="0" smtClean="0">
                <a:latin typeface="+mj-lt"/>
              </a:rPr>
              <a:t>б</a:t>
            </a:r>
            <a:r>
              <a:rPr lang="en-US" sz="2000" dirty="0" err="1" smtClean="0">
                <a:latin typeface="+mj-lt"/>
              </a:rPr>
              <a:t>i</a:t>
            </a:r>
            <a:r>
              <a:rPr lang="ru-RU" sz="2000" dirty="0" smtClean="0">
                <a:latin typeface="+mj-lt"/>
              </a:rPr>
              <a:t>рдей, б</a:t>
            </a:r>
            <a:r>
              <a:rPr lang="en-US" sz="2000" dirty="0" err="1" smtClean="0">
                <a:latin typeface="+mj-lt"/>
              </a:rPr>
              <a:t>i</a:t>
            </a:r>
            <a:r>
              <a:rPr lang="ru-RU" sz="2000" dirty="0" err="1" smtClean="0">
                <a:latin typeface="+mj-lt"/>
              </a:rPr>
              <a:t>рыңғай</a:t>
            </a:r>
            <a:r>
              <a:rPr lang="ru-RU" sz="2000" dirty="0" smtClean="0">
                <a:latin typeface="+mj-lt"/>
              </a:rPr>
              <a:t> </a:t>
            </a:r>
            <a:r>
              <a:rPr lang="ru-RU" sz="2000" dirty="0" err="1" smtClean="0">
                <a:latin typeface="+mj-lt"/>
              </a:rPr>
              <a:t>болады</a:t>
            </a:r>
            <a:r>
              <a:rPr lang="ru-RU" sz="2000" dirty="0" smtClean="0">
                <a:latin typeface="+mj-lt"/>
              </a:rPr>
              <a:t> </a:t>
            </a:r>
            <a:r>
              <a:rPr lang="ru-RU" sz="2000" dirty="0" err="1" smtClean="0">
                <a:latin typeface="+mj-lt"/>
              </a:rPr>
              <a:t>және</a:t>
            </a:r>
            <a:r>
              <a:rPr lang="ru-RU" sz="2000" dirty="0" smtClean="0">
                <a:latin typeface="+mj-lt"/>
              </a:rPr>
              <a:t> </a:t>
            </a:r>
            <a:r>
              <a:rPr lang="ru-RU" sz="2000" dirty="0" err="1" smtClean="0">
                <a:latin typeface="+mj-lt"/>
              </a:rPr>
              <a:t>басқа</a:t>
            </a:r>
            <a:r>
              <a:rPr lang="ru-RU" sz="2000" dirty="0" smtClean="0">
                <a:latin typeface="+mj-lt"/>
              </a:rPr>
              <a:t> </a:t>
            </a:r>
            <a:r>
              <a:rPr lang="ru-RU" sz="2000" dirty="0" err="1" smtClean="0">
                <a:latin typeface="+mj-lt"/>
              </a:rPr>
              <a:t>адамда</a:t>
            </a:r>
            <a:r>
              <a:rPr lang="ru-RU" sz="2000" dirty="0" smtClean="0">
                <a:latin typeface="+mj-lt"/>
              </a:rPr>
              <a:t> </a:t>
            </a:r>
            <a:r>
              <a:rPr lang="ru-RU" sz="2000" dirty="0" err="1" smtClean="0">
                <a:latin typeface="+mj-lt"/>
              </a:rPr>
              <a:t>қайталанбайды</a:t>
            </a:r>
            <a:r>
              <a:rPr lang="ru-RU" sz="2000" dirty="0" smtClean="0">
                <a:latin typeface="+mj-lt"/>
              </a:rPr>
              <a:t>. Донор мен </a:t>
            </a:r>
            <a:r>
              <a:rPr lang="ru-RU" sz="2000" dirty="0" err="1" smtClean="0">
                <a:latin typeface="+mj-lt"/>
              </a:rPr>
              <a:t>реципиентт</a:t>
            </a:r>
            <a:r>
              <a:rPr lang="en-US" sz="2000" dirty="0" err="1" smtClean="0">
                <a:latin typeface="+mj-lt"/>
              </a:rPr>
              <a:t>i</a:t>
            </a:r>
            <a:r>
              <a:rPr lang="ru-RU" sz="2000" dirty="0" smtClean="0">
                <a:latin typeface="+mj-lt"/>
              </a:rPr>
              <a:t>ң осы </a:t>
            </a:r>
            <a:r>
              <a:rPr lang="ru-RU" sz="2000" dirty="0" err="1" smtClean="0">
                <a:latin typeface="+mj-lt"/>
              </a:rPr>
              <a:t>антигендер</a:t>
            </a:r>
            <a:r>
              <a:rPr lang="ru-RU" sz="2000" dirty="0" smtClean="0">
                <a:latin typeface="+mj-lt"/>
              </a:rPr>
              <a:t> </a:t>
            </a:r>
            <a:r>
              <a:rPr lang="ru-RU" sz="2000" dirty="0" err="1" smtClean="0">
                <a:latin typeface="+mj-lt"/>
              </a:rPr>
              <a:t>бойынша</a:t>
            </a:r>
            <a:r>
              <a:rPr lang="ru-RU" sz="2000" dirty="0" smtClean="0">
                <a:latin typeface="+mj-lt"/>
              </a:rPr>
              <a:t> </a:t>
            </a:r>
            <a:r>
              <a:rPr lang="ru-RU" sz="2000" dirty="0" err="1" smtClean="0">
                <a:latin typeface="+mj-lt"/>
              </a:rPr>
              <a:t>толық</a:t>
            </a:r>
            <a:r>
              <a:rPr lang="ru-RU" sz="2000" dirty="0" smtClean="0">
                <a:latin typeface="+mj-lt"/>
              </a:rPr>
              <a:t> </a:t>
            </a:r>
            <a:r>
              <a:rPr lang="ru-RU" sz="2000" dirty="0" err="1" smtClean="0">
                <a:latin typeface="+mj-lt"/>
              </a:rPr>
              <a:t>сәйкест</a:t>
            </a:r>
            <a:r>
              <a:rPr lang="en-US" sz="2000" dirty="0" err="1" smtClean="0">
                <a:latin typeface="+mj-lt"/>
              </a:rPr>
              <a:t>i</a:t>
            </a:r>
            <a:r>
              <a:rPr lang="ru-RU" sz="2000" dirty="0" smtClean="0">
                <a:latin typeface="+mj-lt"/>
              </a:rPr>
              <a:t>л</a:t>
            </a:r>
            <a:r>
              <a:rPr lang="en-US" sz="2000" dirty="0" err="1" smtClean="0">
                <a:latin typeface="+mj-lt"/>
              </a:rPr>
              <a:t>i</a:t>
            </a:r>
            <a:r>
              <a:rPr lang="ru-RU" sz="2000" dirty="0" smtClean="0">
                <a:latin typeface="+mj-lt"/>
              </a:rPr>
              <a:t>г</a:t>
            </a:r>
            <a:r>
              <a:rPr lang="en-US" sz="2000" dirty="0" err="1" smtClean="0">
                <a:latin typeface="+mj-lt"/>
              </a:rPr>
              <a:t>i</a:t>
            </a:r>
            <a:r>
              <a:rPr lang="en-US" sz="2000" dirty="0" smtClean="0">
                <a:latin typeface="+mj-lt"/>
              </a:rPr>
              <a:t> </a:t>
            </a:r>
            <a:r>
              <a:rPr lang="ru-RU" sz="2000" dirty="0" smtClean="0">
                <a:latin typeface="+mj-lt"/>
              </a:rPr>
              <a:t>тек </a:t>
            </a:r>
            <a:r>
              <a:rPr lang="ru-RU" sz="2000" dirty="0" err="1" smtClean="0">
                <a:latin typeface="+mj-lt"/>
              </a:rPr>
              <a:t>монозиготалы</a:t>
            </a:r>
            <a:r>
              <a:rPr lang="ru-RU" sz="2000" dirty="0" smtClean="0">
                <a:latin typeface="+mj-lt"/>
              </a:rPr>
              <a:t> </a:t>
            </a:r>
            <a:r>
              <a:rPr lang="ru-RU" sz="2000" dirty="0" err="1" smtClean="0">
                <a:latin typeface="+mj-lt"/>
              </a:rPr>
              <a:t>ег</a:t>
            </a:r>
            <a:r>
              <a:rPr lang="en-US" sz="2000" dirty="0" err="1" smtClean="0">
                <a:latin typeface="+mj-lt"/>
              </a:rPr>
              <a:t>i</a:t>
            </a:r>
            <a:r>
              <a:rPr lang="ru-RU" sz="2000" dirty="0" err="1" smtClean="0">
                <a:latin typeface="+mj-lt"/>
              </a:rPr>
              <a:t>здерде</a:t>
            </a:r>
            <a:r>
              <a:rPr lang="ru-RU" sz="2000" dirty="0" smtClean="0">
                <a:latin typeface="+mj-lt"/>
              </a:rPr>
              <a:t> </a:t>
            </a:r>
            <a:r>
              <a:rPr lang="ru-RU" sz="2000" dirty="0" err="1" smtClean="0">
                <a:latin typeface="+mj-lt"/>
              </a:rPr>
              <a:t>ықтималды</a:t>
            </a:r>
            <a:r>
              <a:rPr lang="ru-RU" sz="2000" dirty="0" smtClean="0">
                <a:latin typeface="+mj-lt"/>
              </a:rPr>
              <a:t> </a:t>
            </a:r>
            <a:r>
              <a:rPr lang="ru-RU" sz="2000" dirty="0" err="1" smtClean="0">
                <a:latin typeface="+mj-lt"/>
              </a:rPr>
              <a:t>болады</a:t>
            </a:r>
            <a:r>
              <a:rPr lang="ru-RU" sz="2000" dirty="0" smtClean="0">
                <a:latin typeface="+mj-lt"/>
              </a:rPr>
              <a:t>. </a:t>
            </a:r>
            <a:r>
              <a:rPr lang="ru-RU" sz="2000" dirty="0" err="1" smtClean="0">
                <a:latin typeface="+mj-lt"/>
              </a:rPr>
              <a:t>Кез-келген</a:t>
            </a:r>
            <a:r>
              <a:rPr lang="ru-RU" sz="2000" dirty="0" smtClean="0">
                <a:latin typeface="+mj-lt"/>
              </a:rPr>
              <a:t> </a:t>
            </a:r>
            <a:r>
              <a:rPr lang="ru-RU" sz="2000" dirty="0" err="1" smtClean="0">
                <a:latin typeface="+mj-lt"/>
              </a:rPr>
              <a:t>басқа</a:t>
            </a:r>
            <a:r>
              <a:rPr lang="ru-RU" sz="2000" dirty="0" smtClean="0">
                <a:latin typeface="+mj-lt"/>
              </a:rPr>
              <a:t> </a:t>
            </a:r>
            <a:r>
              <a:rPr lang="ru-RU" sz="2000" dirty="0" err="1" smtClean="0">
                <a:latin typeface="+mj-lt"/>
              </a:rPr>
              <a:t>уақытта</a:t>
            </a:r>
            <a:r>
              <a:rPr lang="ru-RU" sz="2000" dirty="0" smtClean="0">
                <a:latin typeface="+mj-lt"/>
              </a:rPr>
              <a:t> донор мен </a:t>
            </a:r>
            <a:r>
              <a:rPr lang="ru-RU" sz="2000" dirty="0" err="1" smtClean="0">
                <a:latin typeface="+mj-lt"/>
              </a:rPr>
              <a:t>реципиенттің</a:t>
            </a:r>
            <a:r>
              <a:rPr lang="ru-RU" sz="2000" dirty="0" smtClean="0">
                <a:latin typeface="+mj-lt"/>
              </a:rPr>
              <a:t> </a:t>
            </a:r>
            <a:r>
              <a:rPr lang="ru-RU" sz="2000" dirty="0" err="1" smtClean="0">
                <a:latin typeface="+mj-lt"/>
              </a:rPr>
              <a:t>арасында</a:t>
            </a:r>
            <a:r>
              <a:rPr lang="ru-RU" sz="2000" dirty="0" smtClean="0">
                <a:latin typeface="+mj-lt"/>
              </a:rPr>
              <a:t> </a:t>
            </a:r>
            <a:r>
              <a:rPr lang="ru-RU" sz="2000" dirty="0" err="1" smtClean="0">
                <a:latin typeface="+mj-lt"/>
              </a:rPr>
              <a:t>иммунологиялық</a:t>
            </a:r>
            <a:r>
              <a:rPr lang="ru-RU" sz="2000" dirty="0" smtClean="0">
                <a:latin typeface="+mj-lt"/>
              </a:rPr>
              <a:t> конфликт, </a:t>
            </a:r>
            <a:r>
              <a:rPr lang="ru-RU" sz="2000" dirty="0" err="1" smtClean="0">
                <a:latin typeface="+mj-lt"/>
              </a:rPr>
              <a:t>яғни</a:t>
            </a:r>
            <a:r>
              <a:rPr lang="ru-RU" sz="2000" dirty="0" smtClean="0">
                <a:latin typeface="+mj-lt"/>
              </a:rPr>
              <a:t> </a:t>
            </a:r>
            <a:r>
              <a:rPr lang="ru-RU" sz="2000" dirty="0" err="1" smtClean="0">
                <a:latin typeface="+mj-lt"/>
              </a:rPr>
              <a:t>тұрақтамау</a:t>
            </a:r>
            <a:r>
              <a:rPr lang="ru-RU" sz="2000" dirty="0" smtClean="0">
                <a:latin typeface="+mj-lt"/>
              </a:rPr>
              <a:t> </a:t>
            </a:r>
            <a:r>
              <a:rPr lang="ru-RU" sz="2000" dirty="0" err="1" smtClean="0">
                <a:latin typeface="+mj-lt"/>
              </a:rPr>
              <a:t>серпілісі</a:t>
            </a:r>
            <a:r>
              <a:rPr lang="ru-RU" sz="2000" dirty="0" smtClean="0">
                <a:latin typeface="+mj-lt"/>
              </a:rPr>
              <a:t> </a:t>
            </a:r>
            <a:r>
              <a:rPr lang="ru-RU" sz="2000" dirty="0" err="1" smtClean="0">
                <a:latin typeface="+mj-lt"/>
              </a:rPr>
              <a:t>дамиды</a:t>
            </a:r>
            <a:r>
              <a:rPr lang="ru-RU" sz="2000" dirty="0" smtClean="0">
                <a:latin typeface="+mj-lt"/>
              </a:rPr>
              <a:t>. </a:t>
            </a:r>
            <a:r>
              <a:rPr lang="ru-RU" sz="2000" dirty="0" err="1" smtClean="0">
                <a:latin typeface="+mj-lt"/>
              </a:rPr>
              <a:t>Оның</a:t>
            </a:r>
            <a:r>
              <a:rPr lang="ru-RU" sz="2000" dirty="0" smtClean="0">
                <a:latin typeface="+mj-lt"/>
              </a:rPr>
              <a:t> </a:t>
            </a:r>
            <a:r>
              <a:rPr lang="ru-RU" sz="2000" dirty="0" err="1" smtClean="0">
                <a:latin typeface="+mj-lt"/>
              </a:rPr>
              <a:t>интенсивт</a:t>
            </a:r>
            <a:r>
              <a:rPr lang="en-US" sz="2000" dirty="0" err="1" smtClean="0">
                <a:latin typeface="+mj-lt"/>
              </a:rPr>
              <a:t>i</a:t>
            </a:r>
            <a:r>
              <a:rPr lang="ru-RU" sz="2000" dirty="0" smtClean="0">
                <a:latin typeface="+mj-lt"/>
              </a:rPr>
              <a:t>г</a:t>
            </a:r>
            <a:r>
              <a:rPr lang="en-US" sz="2000" dirty="0" err="1" smtClean="0">
                <a:latin typeface="+mj-lt"/>
              </a:rPr>
              <a:t>i</a:t>
            </a:r>
            <a:r>
              <a:rPr lang="ru-RU" sz="2000" dirty="0" smtClean="0">
                <a:latin typeface="+mj-lt"/>
              </a:rPr>
              <a:t>н, </a:t>
            </a:r>
            <a:r>
              <a:rPr lang="ru-RU" sz="2000" dirty="0" err="1" smtClean="0">
                <a:latin typeface="+mj-lt"/>
              </a:rPr>
              <a:t>ұзақтығын</a:t>
            </a:r>
            <a:r>
              <a:rPr lang="ru-RU" sz="2000" dirty="0" smtClean="0">
                <a:latin typeface="+mj-lt"/>
              </a:rPr>
              <a:t> </a:t>
            </a:r>
            <a:r>
              <a:rPr lang="ru-RU" sz="2000" dirty="0" err="1" smtClean="0">
                <a:latin typeface="+mj-lt"/>
              </a:rPr>
              <a:t>және</a:t>
            </a:r>
            <a:r>
              <a:rPr lang="ru-RU" sz="2000" dirty="0" smtClean="0">
                <a:latin typeface="+mj-lt"/>
              </a:rPr>
              <a:t> </a:t>
            </a:r>
            <a:r>
              <a:rPr lang="ru-RU" sz="2000" dirty="0" err="1" smtClean="0">
                <a:latin typeface="+mj-lt"/>
              </a:rPr>
              <a:t>нәтижес</a:t>
            </a:r>
            <a:r>
              <a:rPr lang="en-US" sz="2000" dirty="0" err="1" smtClean="0">
                <a:latin typeface="+mj-lt"/>
              </a:rPr>
              <a:t>i</a:t>
            </a:r>
            <a:r>
              <a:rPr lang="ru-RU" sz="2000" dirty="0" smtClean="0">
                <a:latin typeface="+mj-lt"/>
              </a:rPr>
              <a:t>н </a:t>
            </a:r>
            <a:r>
              <a:rPr lang="ru-RU" sz="2000" dirty="0" err="1" smtClean="0">
                <a:latin typeface="+mj-lt"/>
              </a:rPr>
              <a:t>келес</a:t>
            </a:r>
            <a:r>
              <a:rPr lang="en-US" sz="2000" dirty="0" err="1" smtClean="0">
                <a:latin typeface="+mj-lt"/>
              </a:rPr>
              <a:t>i</a:t>
            </a:r>
            <a:r>
              <a:rPr lang="en-US" sz="2000" dirty="0" smtClean="0">
                <a:latin typeface="+mj-lt"/>
              </a:rPr>
              <a:t> </a:t>
            </a:r>
            <a:r>
              <a:rPr lang="ru-RU" sz="2000" dirty="0" err="1" smtClean="0">
                <a:latin typeface="+mj-lt"/>
              </a:rPr>
              <a:t>жағдайлар</a:t>
            </a:r>
            <a:r>
              <a:rPr lang="ru-RU" sz="2000" dirty="0" smtClean="0">
                <a:latin typeface="+mj-lt"/>
              </a:rPr>
              <a:t> </a:t>
            </a:r>
            <a:r>
              <a:rPr lang="ru-RU" sz="2000" dirty="0" err="1" smtClean="0">
                <a:latin typeface="+mj-lt"/>
              </a:rPr>
              <a:t>белг</a:t>
            </a:r>
            <a:r>
              <a:rPr lang="en-US" sz="2000" dirty="0" err="1" smtClean="0">
                <a:latin typeface="+mj-lt"/>
              </a:rPr>
              <a:t>i</a:t>
            </a:r>
            <a:r>
              <a:rPr lang="ru-RU" sz="2000" dirty="0" err="1" smtClean="0">
                <a:latin typeface="+mj-lt"/>
              </a:rPr>
              <a:t>лейд</a:t>
            </a:r>
            <a:r>
              <a:rPr lang="en-US" sz="2000" dirty="0" smtClean="0">
                <a:latin typeface="+mj-lt"/>
              </a:rPr>
              <a:t>i: </a:t>
            </a:r>
            <a:endParaRPr lang="ru-RU" sz="2000" dirty="0">
              <a:latin typeface="+mj-lt"/>
            </a:endParaRPr>
          </a:p>
          <a:p>
            <a:pPr marL="285750" indent="-285750" algn="just" fontAlgn="base">
              <a:buFont typeface="Arial" panose="020B0604020202020204" pitchFamily="34" charset="0"/>
              <a:buChar char="•"/>
            </a:pPr>
            <a:r>
              <a:rPr lang="ru-RU" sz="2000" dirty="0">
                <a:latin typeface="+mj-lt"/>
              </a:rPr>
              <a:t>Донор мен реципиент </a:t>
            </a:r>
            <a:r>
              <a:rPr lang="ru-RU" sz="2000" dirty="0" err="1">
                <a:latin typeface="+mj-lt"/>
              </a:rPr>
              <a:t>арасындағы</a:t>
            </a:r>
            <a:r>
              <a:rPr lang="ru-RU" sz="2000" dirty="0">
                <a:latin typeface="+mj-lt"/>
              </a:rPr>
              <a:t> </a:t>
            </a:r>
            <a:r>
              <a:rPr lang="ru-RU" sz="2000" dirty="0" err="1">
                <a:latin typeface="+mj-lt"/>
              </a:rPr>
              <a:t>антигендік</a:t>
            </a:r>
            <a:r>
              <a:rPr lang="ru-RU" sz="2000" dirty="0">
                <a:latin typeface="+mj-lt"/>
              </a:rPr>
              <a:t> </a:t>
            </a:r>
            <a:r>
              <a:rPr lang="ru-RU" sz="2000" dirty="0" err="1">
                <a:latin typeface="+mj-lt"/>
              </a:rPr>
              <a:t>айырмашылықтардың</a:t>
            </a:r>
            <a:r>
              <a:rPr lang="ru-RU" sz="2000" dirty="0">
                <a:latin typeface="+mj-lt"/>
              </a:rPr>
              <a:t> </a:t>
            </a:r>
            <a:r>
              <a:rPr lang="ru-RU" sz="2000" dirty="0" err="1">
                <a:latin typeface="+mj-lt"/>
              </a:rPr>
              <a:t>дәрежесімен</a:t>
            </a:r>
            <a:r>
              <a:rPr lang="ru-RU" sz="2000" dirty="0">
                <a:latin typeface="+mj-lt"/>
              </a:rPr>
              <a:t>;</a:t>
            </a:r>
          </a:p>
          <a:p>
            <a:pPr marL="285750" indent="-285750" algn="just" fontAlgn="base">
              <a:buFont typeface="Arial" panose="020B0604020202020204" pitchFamily="34" charset="0"/>
              <a:buChar char="•"/>
            </a:pPr>
            <a:r>
              <a:rPr lang="ru-RU" sz="2000" dirty="0" err="1">
                <a:latin typeface="+mj-lt"/>
              </a:rPr>
              <a:t>Реципиенттің</a:t>
            </a:r>
            <a:r>
              <a:rPr lang="ru-RU" sz="2000" dirty="0">
                <a:latin typeface="+mj-lt"/>
              </a:rPr>
              <a:t> </a:t>
            </a:r>
            <a:r>
              <a:rPr lang="ru-RU" sz="2000" dirty="0" err="1">
                <a:latin typeface="+mj-lt"/>
              </a:rPr>
              <a:t>иммунды</a:t>
            </a:r>
            <a:r>
              <a:rPr lang="ru-RU" sz="2000" dirty="0">
                <a:latin typeface="+mj-lt"/>
              </a:rPr>
              <a:t> </a:t>
            </a:r>
            <a:r>
              <a:rPr lang="ru-RU" sz="2000" dirty="0" err="1">
                <a:latin typeface="+mj-lt"/>
              </a:rPr>
              <a:t>реактивтілігінің</a:t>
            </a:r>
            <a:r>
              <a:rPr lang="ru-RU" sz="2000" dirty="0">
                <a:latin typeface="+mj-lt"/>
              </a:rPr>
              <a:t> </a:t>
            </a:r>
            <a:r>
              <a:rPr lang="ru-RU" sz="2000" dirty="0" err="1">
                <a:latin typeface="+mj-lt"/>
              </a:rPr>
              <a:t>деңгейімен</a:t>
            </a:r>
            <a:r>
              <a:rPr lang="ru-RU" sz="2000" dirty="0">
                <a:latin typeface="+mj-lt"/>
              </a:rPr>
              <a:t>;</a:t>
            </a:r>
          </a:p>
          <a:p>
            <a:pPr marL="285750" indent="-285750" algn="just" fontAlgn="base">
              <a:buFont typeface="Arial" panose="020B0604020202020204" pitchFamily="34" charset="0"/>
              <a:buChar char="•"/>
            </a:pPr>
            <a:r>
              <a:rPr lang="ru-RU" sz="2000" dirty="0">
                <a:latin typeface="+mj-lt"/>
              </a:rPr>
              <a:t>Трансплантат </a:t>
            </a:r>
            <a:r>
              <a:rPr lang="ru-RU" sz="2000" dirty="0" err="1">
                <a:latin typeface="+mj-lt"/>
              </a:rPr>
              <a:t>сипатымен</a:t>
            </a:r>
            <a:r>
              <a:rPr lang="ru-RU" sz="2000" dirty="0">
                <a:latin typeface="+mj-lt"/>
              </a:rPr>
              <a:t>;</a:t>
            </a:r>
          </a:p>
          <a:p>
            <a:pPr marL="285750" indent="-285750" algn="just" fontAlgn="base">
              <a:buFont typeface="Arial" panose="020B0604020202020204" pitchFamily="34" charset="0"/>
              <a:buChar char="•"/>
            </a:pPr>
            <a:r>
              <a:rPr lang="ru-RU" sz="2000" dirty="0" err="1">
                <a:latin typeface="+mj-lt"/>
              </a:rPr>
              <a:t>Оның</a:t>
            </a:r>
            <a:r>
              <a:rPr lang="ru-RU" sz="2000" dirty="0">
                <a:latin typeface="+mj-lt"/>
              </a:rPr>
              <a:t> </a:t>
            </a:r>
            <a:r>
              <a:rPr lang="ru-RU" sz="2000" dirty="0" err="1">
                <a:latin typeface="+mj-lt"/>
              </a:rPr>
              <a:t>құрамында</a:t>
            </a:r>
            <a:r>
              <a:rPr lang="ru-RU" sz="2000" dirty="0">
                <a:latin typeface="+mj-lt"/>
              </a:rPr>
              <a:t> </a:t>
            </a:r>
            <a:r>
              <a:rPr lang="ru-RU" sz="2000" dirty="0" err="1">
                <a:latin typeface="+mj-lt"/>
              </a:rPr>
              <a:t>лимфоидты</a:t>
            </a:r>
            <a:r>
              <a:rPr lang="ru-RU" sz="2000" dirty="0">
                <a:latin typeface="+mj-lt"/>
              </a:rPr>
              <a:t> </a:t>
            </a:r>
            <a:r>
              <a:rPr lang="ru-RU" sz="2000" dirty="0" err="1">
                <a:latin typeface="+mj-lt"/>
              </a:rPr>
              <a:t>ұлпаның</a:t>
            </a:r>
            <a:r>
              <a:rPr lang="ru-RU" sz="2000" dirty="0">
                <a:latin typeface="+mj-lt"/>
              </a:rPr>
              <a:t> </a:t>
            </a:r>
            <a:r>
              <a:rPr lang="ru-RU" sz="2000" dirty="0" err="1">
                <a:latin typeface="+mj-lt"/>
              </a:rPr>
              <a:t>болуымен</a:t>
            </a:r>
            <a:r>
              <a:rPr lang="ru-RU" sz="2000" dirty="0">
                <a:latin typeface="+mj-lt"/>
              </a:rPr>
              <a:t>;</a:t>
            </a:r>
          </a:p>
          <a:p>
            <a:pPr marL="285750" indent="-285750" algn="just" fontAlgn="base">
              <a:buFont typeface="Arial" panose="020B0604020202020204" pitchFamily="34" charset="0"/>
              <a:buChar char="•"/>
            </a:pPr>
            <a:r>
              <a:rPr lang="ru-RU" sz="2000" dirty="0" err="1">
                <a:latin typeface="+mj-lt"/>
              </a:rPr>
              <a:t>Гистосәйкестік</a:t>
            </a:r>
            <a:r>
              <a:rPr lang="ru-RU" sz="2000" dirty="0">
                <a:latin typeface="+mj-lt"/>
              </a:rPr>
              <a:t> </a:t>
            </a:r>
            <a:r>
              <a:rPr lang="ru-RU" sz="2000" dirty="0" err="1">
                <a:latin typeface="+mj-lt"/>
              </a:rPr>
              <a:t>антигендердің</a:t>
            </a:r>
            <a:r>
              <a:rPr lang="ru-RU" sz="2000" dirty="0">
                <a:latin typeface="+mj-lt"/>
              </a:rPr>
              <a:t> </a:t>
            </a:r>
            <a:r>
              <a:rPr lang="ru-RU" sz="2000" dirty="0" err="1">
                <a:latin typeface="+mj-lt"/>
              </a:rPr>
              <a:t>салыстырмалы</a:t>
            </a:r>
            <a:r>
              <a:rPr lang="ru-RU" sz="2000" dirty="0">
                <a:latin typeface="+mj-lt"/>
              </a:rPr>
              <a:t> </a:t>
            </a:r>
            <a:r>
              <a:rPr lang="ru-RU" sz="2000" dirty="0" err="1">
                <a:latin typeface="+mj-lt"/>
              </a:rPr>
              <a:t>құрамымен</a:t>
            </a:r>
            <a:r>
              <a:rPr lang="ru-RU" sz="2000" dirty="0" smtClean="0">
                <a:latin typeface="+mj-lt"/>
              </a:rPr>
              <a:t>.</a:t>
            </a:r>
          </a:p>
          <a:p>
            <a:pPr algn="just" fontAlgn="base"/>
            <a:r>
              <a:rPr lang="en-US" sz="2000" dirty="0">
                <a:latin typeface="+mj-lt"/>
              </a:rPr>
              <a:t>HLA-</a:t>
            </a:r>
            <a:r>
              <a:rPr lang="ru-RU" sz="2000" dirty="0">
                <a:latin typeface="+mj-lt"/>
              </a:rPr>
              <a:t>А </a:t>
            </a:r>
            <a:r>
              <a:rPr lang="ru-RU" sz="2000" dirty="0" err="1">
                <a:latin typeface="+mj-lt"/>
              </a:rPr>
              <a:t>және</a:t>
            </a:r>
            <a:r>
              <a:rPr lang="ru-RU" sz="2000" dirty="0">
                <a:latin typeface="+mj-lt"/>
              </a:rPr>
              <a:t> В </a:t>
            </a:r>
            <a:r>
              <a:rPr lang="ru-RU" sz="2000" dirty="0" err="1">
                <a:latin typeface="+mj-lt"/>
              </a:rPr>
              <a:t>локустарының</a:t>
            </a:r>
            <a:r>
              <a:rPr lang="ru-RU" sz="2000" dirty="0">
                <a:latin typeface="+mj-lt"/>
              </a:rPr>
              <a:t> </a:t>
            </a:r>
            <a:r>
              <a:rPr lang="ru-RU" sz="2000" dirty="0" err="1">
                <a:latin typeface="+mj-lt"/>
              </a:rPr>
              <a:t>антигендер</a:t>
            </a:r>
            <a:r>
              <a:rPr lang="en-US" sz="2000" dirty="0" err="1">
                <a:latin typeface="+mj-lt"/>
              </a:rPr>
              <a:t>i</a:t>
            </a:r>
            <a:r>
              <a:rPr lang="en-US" sz="2000" dirty="0">
                <a:latin typeface="+mj-lt"/>
              </a:rPr>
              <a:t> </a:t>
            </a:r>
            <a:r>
              <a:rPr lang="ru-RU" sz="2000" dirty="0" err="1">
                <a:latin typeface="+mj-lt"/>
              </a:rPr>
              <a:t>күшт</a:t>
            </a:r>
            <a:r>
              <a:rPr lang="en-US" sz="2000" dirty="0" err="1">
                <a:latin typeface="+mj-lt"/>
              </a:rPr>
              <a:t>i</a:t>
            </a:r>
            <a:r>
              <a:rPr lang="en-US" sz="2000" dirty="0">
                <a:latin typeface="+mj-lt"/>
              </a:rPr>
              <a:t> </a:t>
            </a:r>
            <a:r>
              <a:rPr lang="ru-RU" sz="2000" dirty="0" err="1">
                <a:latin typeface="+mj-lt"/>
              </a:rPr>
              <a:t>трансплантациялық</a:t>
            </a:r>
            <a:r>
              <a:rPr lang="ru-RU" sz="2000" dirty="0">
                <a:latin typeface="+mj-lt"/>
              </a:rPr>
              <a:t> </a:t>
            </a:r>
            <a:r>
              <a:rPr lang="ru-RU" sz="2000" dirty="0" err="1">
                <a:latin typeface="+mj-lt"/>
              </a:rPr>
              <a:t>антигендер</a:t>
            </a:r>
            <a:r>
              <a:rPr lang="ru-RU" sz="2000" dirty="0">
                <a:latin typeface="+mj-lt"/>
              </a:rPr>
              <a:t> </a:t>
            </a:r>
            <a:r>
              <a:rPr lang="ru-RU" sz="2000" dirty="0" err="1">
                <a:latin typeface="+mj-lt"/>
              </a:rPr>
              <a:t>қатарына</a:t>
            </a:r>
            <a:r>
              <a:rPr lang="ru-RU" sz="2000" dirty="0">
                <a:latin typeface="+mj-lt"/>
              </a:rPr>
              <a:t> </a:t>
            </a:r>
            <a:r>
              <a:rPr lang="ru-RU" sz="2000" dirty="0" err="1">
                <a:latin typeface="+mj-lt"/>
              </a:rPr>
              <a:t>жатады</a:t>
            </a:r>
            <a:r>
              <a:rPr lang="ru-RU" sz="2000" dirty="0">
                <a:latin typeface="+mj-lt"/>
              </a:rPr>
              <a:t>, </a:t>
            </a:r>
            <a:r>
              <a:rPr lang="ru-RU" sz="2000" dirty="0" err="1">
                <a:latin typeface="+mj-lt"/>
              </a:rPr>
              <a:t>соның</a:t>
            </a:r>
            <a:r>
              <a:rPr lang="ru-RU" sz="2000" dirty="0">
                <a:latin typeface="+mj-lt"/>
              </a:rPr>
              <a:t> </a:t>
            </a:r>
            <a:r>
              <a:rPr lang="ru-RU" sz="2000" dirty="0" err="1">
                <a:latin typeface="+mj-lt"/>
              </a:rPr>
              <a:t>арасында</a:t>
            </a:r>
            <a:r>
              <a:rPr lang="ru-RU" sz="2000" dirty="0">
                <a:latin typeface="+mj-lt"/>
              </a:rPr>
              <a:t> </a:t>
            </a:r>
            <a:r>
              <a:rPr lang="ru-RU" sz="2000" dirty="0" err="1">
                <a:latin typeface="+mj-lt"/>
              </a:rPr>
              <a:t>гистосәйкест</a:t>
            </a:r>
            <a:r>
              <a:rPr lang="en-US" sz="2000" dirty="0" err="1">
                <a:latin typeface="+mj-lt"/>
              </a:rPr>
              <a:t>i</a:t>
            </a:r>
            <a:r>
              <a:rPr lang="ru-RU" sz="2000" dirty="0" err="1">
                <a:latin typeface="+mj-lt"/>
              </a:rPr>
              <a:t>кт</a:t>
            </a:r>
            <a:r>
              <a:rPr lang="en-US" sz="2000" dirty="0" err="1">
                <a:latin typeface="+mj-lt"/>
              </a:rPr>
              <a:t>i</a:t>
            </a:r>
            <a:r>
              <a:rPr lang="en-US" sz="2000" dirty="0">
                <a:latin typeface="+mj-lt"/>
              </a:rPr>
              <a:t> </a:t>
            </a:r>
            <a:r>
              <a:rPr lang="ru-RU" sz="2000" dirty="0">
                <a:latin typeface="+mj-lt"/>
              </a:rPr>
              <a:t>нег</a:t>
            </a:r>
            <a:r>
              <a:rPr lang="en-US" sz="2000" dirty="0" err="1">
                <a:latin typeface="+mj-lt"/>
              </a:rPr>
              <a:t>i</a:t>
            </a:r>
            <a:r>
              <a:rPr lang="ru-RU" sz="2000" dirty="0">
                <a:latin typeface="+mj-lt"/>
              </a:rPr>
              <a:t>з</a:t>
            </a:r>
            <a:r>
              <a:rPr lang="en-US" sz="2000" dirty="0" err="1">
                <a:latin typeface="+mj-lt"/>
              </a:rPr>
              <a:t>i</a:t>
            </a:r>
            <a:r>
              <a:rPr lang="en-US" sz="2000" dirty="0">
                <a:latin typeface="+mj-lt"/>
              </a:rPr>
              <a:t>, </a:t>
            </a:r>
            <a:r>
              <a:rPr lang="ru-RU" sz="2000" dirty="0">
                <a:latin typeface="+mj-lt"/>
              </a:rPr>
              <a:t>В-</a:t>
            </a:r>
            <a:r>
              <a:rPr lang="ru-RU" sz="2000" dirty="0" err="1">
                <a:latin typeface="+mj-lt"/>
              </a:rPr>
              <a:t>локусының</a:t>
            </a:r>
            <a:r>
              <a:rPr lang="ru-RU" sz="2000" dirty="0">
                <a:latin typeface="+mj-lt"/>
              </a:rPr>
              <a:t> </a:t>
            </a:r>
            <a:r>
              <a:rPr lang="ru-RU" sz="2000" dirty="0" err="1">
                <a:latin typeface="+mj-lt"/>
              </a:rPr>
              <a:t>антигендер</a:t>
            </a:r>
            <a:r>
              <a:rPr lang="en-US" sz="2000" dirty="0" err="1">
                <a:latin typeface="+mj-lt"/>
              </a:rPr>
              <a:t>i</a:t>
            </a:r>
            <a:r>
              <a:rPr lang="en-US" sz="2000" dirty="0">
                <a:latin typeface="+mj-lt"/>
              </a:rPr>
              <a:t> </a:t>
            </a:r>
            <a:r>
              <a:rPr lang="ru-RU" sz="2000" dirty="0" err="1">
                <a:latin typeface="+mj-lt"/>
              </a:rPr>
              <a:t>көп</a:t>
            </a:r>
            <a:r>
              <a:rPr lang="ru-RU" sz="2000" dirty="0">
                <a:latin typeface="+mj-lt"/>
              </a:rPr>
              <a:t> </a:t>
            </a:r>
            <a:r>
              <a:rPr lang="ru-RU" sz="2000" dirty="0" err="1">
                <a:latin typeface="+mj-lt"/>
              </a:rPr>
              <a:t>анықтайды</a:t>
            </a:r>
            <a:r>
              <a:rPr lang="ru-RU" sz="2000" dirty="0">
                <a:latin typeface="+mj-lt"/>
              </a:rPr>
              <a:t>. Практика </a:t>
            </a:r>
            <a:r>
              <a:rPr lang="ru-RU" sz="2000" dirty="0" err="1">
                <a:latin typeface="+mj-lt"/>
              </a:rPr>
              <a:t>жүз</a:t>
            </a:r>
            <a:r>
              <a:rPr lang="en-US" sz="2000" dirty="0" err="1">
                <a:latin typeface="+mj-lt"/>
              </a:rPr>
              <a:t>i</a:t>
            </a:r>
            <a:r>
              <a:rPr lang="ru-RU" sz="2000" dirty="0" err="1">
                <a:latin typeface="+mj-lt"/>
              </a:rPr>
              <a:t>нде</a:t>
            </a:r>
            <a:r>
              <a:rPr lang="ru-RU" sz="2000" dirty="0">
                <a:latin typeface="+mj-lt"/>
              </a:rPr>
              <a:t> </a:t>
            </a:r>
            <a:r>
              <a:rPr lang="ru-RU" sz="2000" dirty="0" err="1">
                <a:latin typeface="+mj-lt"/>
              </a:rPr>
              <a:t>күшт</a:t>
            </a:r>
            <a:r>
              <a:rPr lang="en-US" sz="2000" dirty="0" err="1">
                <a:latin typeface="+mj-lt"/>
              </a:rPr>
              <a:t>i</a:t>
            </a:r>
            <a:r>
              <a:rPr lang="en-US" sz="2000" dirty="0">
                <a:latin typeface="+mj-lt"/>
              </a:rPr>
              <a:t> </a:t>
            </a:r>
            <a:r>
              <a:rPr lang="ru-RU" sz="2000" dirty="0">
                <a:latin typeface="+mj-lt"/>
              </a:rPr>
              <a:t>трансплантат антиген </a:t>
            </a:r>
            <a:r>
              <a:rPr lang="ru-RU" sz="2000" dirty="0" err="1">
                <a:latin typeface="+mj-lt"/>
              </a:rPr>
              <a:t>бойынша</a:t>
            </a:r>
            <a:r>
              <a:rPr lang="ru-RU" sz="2000" dirty="0">
                <a:latin typeface="+mj-lt"/>
              </a:rPr>
              <a:t> б</a:t>
            </a:r>
            <a:r>
              <a:rPr lang="en-US" sz="2000" dirty="0" err="1">
                <a:latin typeface="+mj-lt"/>
              </a:rPr>
              <a:t>i</a:t>
            </a:r>
            <a:r>
              <a:rPr lang="ru-RU" sz="2000" dirty="0" err="1">
                <a:latin typeface="+mj-lt"/>
              </a:rPr>
              <a:t>реу</a:t>
            </a:r>
            <a:r>
              <a:rPr lang="en-US" sz="2000" dirty="0" err="1">
                <a:latin typeface="+mj-lt"/>
              </a:rPr>
              <a:t>i</a:t>
            </a:r>
            <a:r>
              <a:rPr lang="en-US" sz="2000" dirty="0">
                <a:latin typeface="+mj-lt"/>
              </a:rPr>
              <a:t> </a:t>
            </a:r>
            <a:r>
              <a:rPr lang="ru-RU" sz="2000" dirty="0" err="1">
                <a:latin typeface="+mj-lt"/>
              </a:rPr>
              <a:t>ғана</a:t>
            </a:r>
            <a:r>
              <a:rPr lang="ru-RU" sz="2000" dirty="0">
                <a:latin typeface="+mj-lt"/>
              </a:rPr>
              <a:t> </a:t>
            </a:r>
            <a:r>
              <a:rPr lang="ru-RU" sz="2000" dirty="0" err="1">
                <a:latin typeface="+mj-lt"/>
              </a:rPr>
              <a:t>сай</a:t>
            </a:r>
            <a:r>
              <a:rPr lang="ru-RU" sz="2000" dirty="0">
                <a:latin typeface="+mj-lt"/>
              </a:rPr>
              <a:t> </a:t>
            </a:r>
            <a:r>
              <a:rPr lang="ru-RU" sz="2000" dirty="0" err="1">
                <a:latin typeface="+mj-lt"/>
              </a:rPr>
              <a:t>келмесе</a:t>
            </a:r>
            <a:r>
              <a:rPr lang="ru-RU" sz="2000" dirty="0">
                <a:latin typeface="+mj-lt"/>
              </a:rPr>
              <a:t>, донор мен реципиент </a:t>
            </a:r>
            <a:r>
              <a:rPr lang="ru-RU" sz="2000" dirty="0" err="1">
                <a:latin typeface="+mj-lt"/>
              </a:rPr>
              <a:t>оптималды</a:t>
            </a:r>
            <a:r>
              <a:rPr lang="ru-RU" sz="2000" dirty="0">
                <a:latin typeface="+mj-lt"/>
              </a:rPr>
              <a:t> </a:t>
            </a:r>
            <a:r>
              <a:rPr lang="ru-RU" sz="2000" dirty="0" err="1">
                <a:latin typeface="+mj-lt"/>
              </a:rPr>
              <a:t>болып</a:t>
            </a:r>
            <a:r>
              <a:rPr lang="ru-RU" sz="2000" dirty="0">
                <a:latin typeface="+mj-lt"/>
              </a:rPr>
              <a:t> </a:t>
            </a:r>
            <a:r>
              <a:rPr lang="ru-RU" sz="2000" dirty="0" err="1">
                <a:latin typeface="+mj-lt"/>
              </a:rPr>
              <a:t>саналады</a:t>
            </a:r>
            <a:r>
              <a:rPr lang="ru-RU" sz="2000" dirty="0">
                <a:latin typeface="+mj-lt"/>
              </a:rPr>
              <a:t>. Донор мен </a:t>
            </a:r>
            <a:r>
              <a:rPr lang="ru-RU" sz="2000" dirty="0" err="1">
                <a:latin typeface="+mj-lt"/>
              </a:rPr>
              <a:t>реципиентт</a:t>
            </a:r>
            <a:r>
              <a:rPr lang="en-US" sz="2000" dirty="0" err="1">
                <a:latin typeface="+mj-lt"/>
              </a:rPr>
              <a:t>i</a:t>
            </a:r>
            <a:r>
              <a:rPr lang="en-US" sz="2000" dirty="0">
                <a:latin typeface="+mj-lt"/>
              </a:rPr>
              <a:t> MHC </a:t>
            </a:r>
            <a:r>
              <a:rPr lang="ru-RU" sz="2000" dirty="0" err="1">
                <a:latin typeface="+mj-lt"/>
              </a:rPr>
              <a:t>бойынша</a:t>
            </a:r>
            <a:r>
              <a:rPr lang="ru-RU" sz="2000" dirty="0">
                <a:latin typeface="+mj-lt"/>
              </a:rPr>
              <a:t> </a:t>
            </a:r>
            <a:r>
              <a:rPr lang="en-US" sz="2000" dirty="0" err="1">
                <a:latin typeface="+mj-lt"/>
              </a:rPr>
              <a:t>i</a:t>
            </a:r>
            <a:r>
              <a:rPr lang="ru-RU" sz="2000" dirty="0">
                <a:latin typeface="+mj-lt"/>
              </a:rPr>
              <a:t>р</a:t>
            </a:r>
            <a:r>
              <a:rPr lang="en-US" sz="2000" dirty="0" err="1">
                <a:latin typeface="+mj-lt"/>
              </a:rPr>
              <a:t>i</a:t>
            </a:r>
            <a:r>
              <a:rPr lang="ru-RU" sz="2000" dirty="0" err="1">
                <a:latin typeface="+mj-lt"/>
              </a:rPr>
              <a:t>ктеу</a:t>
            </a:r>
            <a:r>
              <a:rPr lang="en-US" sz="2000" dirty="0" err="1">
                <a:latin typeface="+mj-lt"/>
              </a:rPr>
              <a:t>i</a:t>
            </a:r>
            <a:r>
              <a:rPr lang="en-US" sz="2000" dirty="0">
                <a:latin typeface="+mj-lt"/>
              </a:rPr>
              <a:t>, </a:t>
            </a:r>
            <a:r>
              <a:rPr lang="ru-RU" sz="2000" dirty="0" err="1">
                <a:latin typeface="+mj-lt"/>
              </a:rPr>
              <a:t>салынған</a:t>
            </a:r>
            <a:r>
              <a:rPr lang="ru-RU" sz="2000" dirty="0">
                <a:latin typeface="+mj-lt"/>
              </a:rPr>
              <a:t> т</a:t>
            </a:r>
            <a:r>
              <a:rPr lang="en-US" sz="2000" dirty="0" err="1">
                <a:latin typeface="+mj-lt"/>
              </a:rPr>
              <a:t>i</a:t>
            </a:r>
            <a:r>
              <a:rPr lang="ru-RU" sz="2000" dirty="0" err="1">
                <a:latin typeface="+mj-lt"/>
              </a:rPr>
              <a:t>ндерд</a:t>
            </a:r>
            <a:r>
              <a:rPr lang="en-US" sz="2000" dirty="0" err="1">
                <a:latin typeface="+mj-lt"/>
              </a:rPr>
              <a:t>i</a:t>
            </a:r>
            <a:r>
              <a:rPr lang="ru-RU" sz="2000" dirty="0">
                <a:latin typeface="+mj-lt"/>
              </a:rPr>
              <a:t>ң </a:t>
            </a:r>
            <a:r>
              <a:rPr lang="ru-RU" sz="2000" dirty="0" err="1">
                <a:latin typeface="+mj-lt"/>
              </a:rPr>
              <a:t>тұрақтауына</a:t>
            </a:r>
            <a:r>
              <a:rPr lang="ru-RU" sz="2000" dirty="0">
                <a:latin typeface="+mj-lt"/>
              </a:rPr>
              <a:t> </a:t>
            </a:r>
            <a:r>
              <a:rPr lang="ru-RU" sz="2000" dirty="0" err="1">
                <a:latin typeface="+mj-lt"/>
              </a:rPr>
              <a:t>себепт</a:t>
            </a:r>
            <a:r>
              <a:rPr lang="en-US" sz="2000" dirty="0" err="1">
                <a:latin typeface="+mj-lt"/>
              </a:rPr>
              <a:t>i</a:t>
            </a:r>
            <a:r>
              <a:rPr lang="en-US" sz="2000" dirty="0">
                <a:latin typeface="+mj-lt"/>
              </a:rPr>
              <a:t> </a:t>
            </a:r>
            <a:r>
              <a:rPr lang="ru-RU" sz="2000" dirty="0" err="1">
                <a:latin typeface="+mj-lt"/>
              </a:rPr>
              <a:t>болғандықтан</a:t>
            </a:r>
            <a:r>
              <a:rPr lang="ru-RU" sz="2000" dirty="0">
                <a:latin typeface="+mj-lt"/>
              </a:rPr>
              <a:t>, </a:t>
            </a:r>
            <a:r>
              <a:rPr lang="ru-RU" sz="2000" dirty="0" err="1">
                <a:latin typeface="+mj-lt"/>
              </a:rPr>
              <a:t>гистосәйкест</a:t>
            </a:r>
            <a:r>
              <a:rPr lang="en-US" sz="2000" dirty="0" err="1">
                <a:latin typeface="+mj-lt"/>
              </a:rPr>
              <a:t>i</a:t>
            </a:r>
            <a:r>
              <a:rPr lang="ru-RU" sz="2000" dirty="0">
                <a:latin typeface="+mj-lt"/>
              </a:rPr>
              <a:t>к комплекс</a:t>
            </a:r>
            <a:r>
              <a:rPr lang="en-US" sz="2000" dirty="0" err="1">
                <a:latin typeface="+mj-lt"/>
              </a:rPr>
              <a:t>i</a:t>
            </a:r>
            <a:r>
              <a:rPr lang="en-US" sz="2000" dirty="0">
                <a:latin typeface="+mj-lt"/>
              </a:rPr>
              <a:t> </a:t>
            </a:r>
            <a:r>
              <a:rPr lang="ru-RU" sz="2000" dirty="0" err="1">
                <a:latin typeface="+mj-lt"/>
              </a:rPr>
              <a:t>адамдардың</a:t>
            </a:r>
            <a:r>
              <a:rPr lang="ru-RU" sz="2000" dirty="0">
                <a:latin typeface="+mj-lt"/>
              </a:rPr>
              <a:t> </a:t>
            </a:r>
            <a:r>
              <a:rPr lang="ru-RU" sz="2000" dirty="0" err="1">
                <a:latin typeface="+mj-lt"/>
              </a:rPr>
              <a:t>арасындағы</a:t>
            </a:r>
            <a:r>
              <a:rPr lang="ru-RU" sz="2000" dirty="0">
                <a:latin typeface="+mj-lt"/>
              </a:rPr>
              <a:t> 194 т</a:t>
            </a:r>
            <a:r>
              <a:rPr lang="en-US" sz="2000" dirty="0" err="1">
                <a:latin typeface="+mj-lt"/>
              </a:rPr>
              <a:t>i</a:t>
            </a:r>
            <a:r>
              <a:rPr lang="ru-RU" sz="2000" dirty="0" err="1">
                <a:latin typeface="+mj-lt"/>
              </a:rPr>
              <a:t>нд</a:t>
            </a:r>
            <a:r>
              <a:rPr lang="en-US" sz="2000" dirty="0" err="1">
                <a:latin typeface="+mj-lt"/>
              </a:rPr>
              <a:t>i</a:t>
            </a:r>
            <a:r>
              <a:rPr lang="en-US" sz="2000" dirty="0">
                <a:latin typeface="+mj-lt"/>
              </a:rPr>
              <a:t> </a:t>
            </a:r>
            <a:r>
              <a:rPr lang="ru-RU" sz="2000" dirty="0" err="1">
                <a:latin typeface="+mj-lt"/>
              </a:rPr>
              <a:t>немесе</a:t>
            </a:r>
            <a:r>
              <a:rPr lang="ru-RU" sz="2000" dirty="0">
                <a:latin typeface="+mj-lt"/>
              </a:rPr>
              <a:t> </a:t>
            </a:r>
            <a:r>
              <a:rPr lang="ru-RU" sz="2000" dirty="0" err="1">
                <a:latin typeface="+mj-lt"/>
              </a:rPr>
              <a:t>мүшен</a:t>
            </a:r>
            <a:r>
              <a:rPr lang="en-US" sz="2000" dirty="0" err="1">
                <a:latin typeface="+mj-lt"/>
              </a:rPr>
              <a:t>i</a:t>
            </a:r>
            <a:r>
              <a:rPr lang="en-US" sz="2000" dirty="0">
                <a:latin typeface="+mj-lt"/>
              </a:rPr>
              <a:t> </a:t>
            </a:r>
            <a:r>
              <a:rPr lang="ru-RU" sz="2000" dirty="0" err="1">
                <a:latin typeface="+mj-lt"/>
              </a:rPr>
              <a:t>алмастыру</a:t>
            </a:r>
            <a:r>
              <a:rPr lang="ru-RU" sz="2000" dirty="0">
                <a:latin typeface="+mj-lt"/>
              </a:rPr>
              <a:t> </a:t>
            </a:r>
            <a:r>
              <a:rPr lang="ru-RU" sz="2000" dirty="0" err="1">
                <a:latin typeface="+mj-lt"/>
              </a:rPr>
              <a:t>кез</a:t>
            </a:r>
            <a:r>
              <a:rPr lang="en-US" sz="2000" dirty="0" err="1">
                <a:latin typeface="+mj-lt"/>
              </a:rPr>
              <a:t>i</a:t>
            </a:r>
            <a:r>
              <a:rPr lang="ru-RU" sz="2000" dirty="0" err="1">
                <a:latin typeface="+mj-lt"/>
              </a:rPr>
              <a:t>нде</a:t>
            </a:r>
            <a:r>
              <a:rPr lang="ru-RU" sz="2000" dirty="0">
                <a:latin typeface="+mj-lt"/>
              </a:rPr>
              <a:t>, б</a:t>
            </a:r>
            <a:r>
              <a:rPr lang="en-US" sz="2000" dirty="0" err="1">
                <a:latin typeface="+mj-lt"/>
              </a:rPr>
              <a:t>i</a:t>
            </a:r>
            <a:r>
              <a:rPr lang="ru-RU" sz="2000" dirty="0">
                <a:latin typeface="+mj-lt"/>
              </a:rPr>
              <a:t>раз </a:t>
            </a:r>
            <a:r>
              <a:rPr lang="ru-RU" sz="2000" dirty="0" err="1">
                <a:latin typeface="+mj-lt"/>
              </a:rPr>
              <a:t>дәрежел</a:t>
            </a:r>
            <a:r>
              <a:rPr lang="en-US" sz="2000" dirty="0" err="1">
                <a:latin typeface="+mj-lt"/>
              </a:rPr>
              <a:t>i</a:t>
            </a:r>
            <a:r>
              <a:rPr lang="en-US" sz="2000" dirty="0">
                <a:latin typeface="+mj-lt"/>
              </a:rPr>
              <a:t> </a:t>
            </a:r>
            <a:r>
              <a:rPr lang="ru-RU" sz="2000" dirty="0" err="1">
                <a:latin typeface="+mj-lt"/>
              </a:rPr>
              <a:t>иммунды</a:t>
            </a:r>
            <a:r>
              <a:rPr lang="ru-RU" sz="2000" dirty="0">
                <a:latin typeface="+mj-lt"/>
              </a:rPr>
              <a:t> </a:t>
            </a:r>
            <a:r>
              <a:rPr lang="ru-RU" sz="2000" dirty="0" err="1">
                <a:latin typeface="+mj-lt"/>
              </a:rPr>
              <a:t>супрессияны</a:t>
            </a:r>
            <a:r>
              <a:rPr lang="ru-RU" sz="2000" dirty="0">
                <a:latin typeface="+mj-lt"/>
              </a:rPr>
              <a:t> </a:t>
            </a:r>
            <a:r>
              <a:rPr lang="ru-RU" sz="2000" dirty="0" err="1">
                <a:latin typeface="+mj-lt"/>
              </a:rPr>
              <a:t>талап</a:t>
            </a:r>
            <a:r>
              <a:rPr lang="ru-RU" sz="2000" dirty="0">
                <a:latin typeface="+mj-lt"/>
              </a:rPr>
              <a:t> </a:t>
            </a:r>
            <a:r>
              <a:rPr lang="ru-RU" sz="2000" dirty="0" err="1">
                <a:latin typeface="+mj-lt"/>
              </a:rPr>
              <a:t>етед</a:t>
            </a:r>
            <a:r>
              <a:rPr lang="en-US" sz="2000" dirty="0" err="1">
                <a:latin typeface="+mj-lt"/>
              </a:rPr>
              <a:t>i</a:t>
            </a:r>
            <a:r>
              <a:rPr lang="en-US" sz="2000" dirty="0">
                <a:latin typeface="+mj-lt"/>
              </a:rPr>
              <a:t>. </a:t>
            </a:r>
            <a:endParaRPr lang="ru-RU" sz="2000" dirty="0">
              <a:latin typeface="+mj-lt"/>
            </a:endParaRPr>
          </a:p>
          <a:p>
            <a:pPr algn="just" fontAlgn="base"/>
            <a:endParaRPr lang="ru-RU" sz="2000" dirty="0">
              <a:latin typeface="+mj-lt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405431238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HLA-</a:t>
            </a:r>
            <a:r>
              <a:rPr lang="ru-RU" dirty="0" err="1"/>
              <a:t>антигендерд</a:t>
            </a:r>
            <a:r>
              <a:rPr lang="en-US" dirty="0" err="1"/>
              <a:t>i</a:t>
            </a:r>
            <a:r>
              <a:rPr lang="ru-RU" dirty="0"/>
              <a:t>ң </a:t>
            </a:r>
            <a:r>
              <a:rPr lang="ru-RU" dirty="0" err="1"/>
              <a:t>аурулармен</a:t>
            </a:r>
            <a:r>
              <a:rPr lang="ru-RU" dirty="0"/>
              <a:t> </a:t>
            </a:r>
            <a:r>
              <a:rPr lang="ru-RU" dirty="0" err="1"/>
              <a:t>байланысуы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624254" y="1619523"/>
            <a:ext cx="10717823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sz="1600" dirty="0" err="1" smtClean="0">
                <a:latin typeface="+mj-lt"/>
              </a:rPr>
              <a:t>Қаз</a:t>
            </a:r>
            <a:r>
              <a:rPr lang="en-US" sz="1600" dirty="0" err="1" smtClean="0">
                <a:latin typeface="+mj-lt"/>
              </a:rPr>
              <a:t>i</a:t>
            </a:r>
            <a:r>
              <a:rPr lang="ru-RU" sz="1600" dirty="0" err="1" smtClean="0">
                <a:latin typeface="+mj-lt"/>
              </a:rPr>
              <a:t>рг</a:t>
            </a:r>
            <a:r>
              <a:rPr lang="en-US" sz="1600" dirty="0" err="1" smtClean="0">
                <a:latin typeface="+mj-lt"/>
              </a:rPr>
              <a:t>i</a:t>
            </a:r>
            <a:r>
              <a:rPr lang="en-US" sz="1600" dirty="0" smtClean="0">
                <a:latin typeface="+mj-lt"/>
              </a:rPr>
              <a:t> </a:t>
            </a:r>
            <a:r>
              <a:rPr lang="ru-RU" sz="1600" dirty="0" err="1" smtClean="0">
                <a:latin typeface="+mj-lt"/>
              </a:rPr>
              <a:t>кездег</a:t>
            </a:r>
            <a:r>
              <a:rPr lang="en-US" sz="1600" dirty="0" err="1" smtClean="0">
                <a:latin typeface="+mj-lt"/>
              </a:rPr>
              <a:t>i</a:t>
            </a:r>
            <a:r>
              <a:rPr lang="en-US" sz="1600" dirty="0" smtClean="0">
                <a:latin typeface="+mj-lt"/>
              </a:rPr>
              <a:t> </a:t>
            </a:r>
            <a:r>
              <a:rPr lang="ru-RU" sz="1600" dirty="0" err="1" smtClean="0">
                <a:latin typeface="+mj-lt"/>
              </a:rPr>
              <a:t>иммунологияда</a:t>
            </a:r>
            <a:r>
              <a:rPr lang="ru-RU" sz="1600" dirty="0" smtClean="0">
                <a:latin typeface="+mj-lt"/>
              </a:rPr>
              <a:t> </a:t>
            </a:r>
            <a:r>
              <a:rPr lang="ru-RU" sz="1600" dirty="0" err="1" smtClean="0">
                <a:latin typeface="+mj-lt"/>
              </a:rPr>
              <a:t>және</a:t>
            </a:r>
            <a:r>
              <a:rPr lang="ru-RU" sz="1600" dirty="0" smtClean="0">
                <a:latin typeface="+mj-lt"/>
              </a:rPr>
              <a:t> </a:t>
            </a:r>
            <a:r>
              <a:rPr lang="ru-RU" sz="1600" dirty="0" err="1" smtClean="0">
                <a:latin typeface="+mj-lt"/>
              </a:rPr>
              <a:t>иммуногенетикада</a:t>
            </a:r>
            <a:r>
              <a:rPr lang="ru-RU" sz="1600" dirty="0" smtClean="0">
                <a:latin typeface="+mj-lt"/>
              </a:rPr>
              <a:t> </a:t>
            </a:r>
            <a:r>
              <a:rPr lang="ru-RU" sz="1600" dirty="0" err="1" smtClean="0">
                <a:latin typeface="+mj-lt"/>
              </a:rPr>
              <a:t>ауруларға</a:t>
            </a:r>
            <a:r>
              <a:rPr lang="ru-RU" sz="1600" dirty="0" smtClean="0">
                <a:latin typeface="+mj-lt"/>
              </a:rPr>
              <a:t> </a:t>
            </a:r>
            <a:r>
              <a:rPr lang="ru-RU" sz="1600" dirty="0" err="1" smtClean="0">
                <a:latin typeface="+mj-lt"/>
              </a:rPr>
              <a:t>генетикалық</a:t>
            </a:r>
            <a:r>
              <a:rPr lang="ru-RU" sz="1600" dirty="0" smtClean="0">
                <a:latin typeface="+mj-lt"/>
              </a:rPr>
              <a:t> </a:t>
            </a:r>
            <a:r>
              <a:rPr lang="ru-RU" sz="1600" dirty="0" err="1" smtClean="0">
                <a:latin typeface="+mj-lt"/>
              </a:rPr>
              <a:t>белг</a:t>
            </a:r>
            <a:r>
              <a:rPr lang="en-US" sz="1600" dirty="0" err="1" smtClean="0">
                <a:latin typeface="+mj-lt"/>
              </a:rPr>
              <a:t>i</a:t>
            </a:r>
            <a:r>
              <a:rPr lang="ru-RU" sz="1600" dirty="0" err="1" smtClean="0">
                <a:latin typeface="+mj-lt"/>
              </a:rPr>
              <a:t>лерд</a:t>
            </a:r>
            <a:r>
              <a:rPr lang="en-US" sz="1600" dirty="0" err="1" smtClean="0">
                <a:latin typeface="+mj-lt"/>
              </a:rPr>
              <a:t>i</a:t>
            </a:r>
            <a:r>
              <a:rPr lang="ru-RU" sz="1600" dirty="0" smtClean="0">
                <a:latin typeface="+mj-lt"/>
              </a:rPr>
              <a:t>ң </a:t>
            </a:r>
            <a:r>
              <a:rPr lang="ru-RU" sz="1600" dirty="0" err="1" smtClean="0">
                <a:latin typeface="+mj-lt"/>
              </a:rPr>
              <a:t>қабылдаушылығы</a:t>
            </a:r>
            <a:r>
              <a:rPr lang="ru-RU" sz="1600" dirty="0" smtClean="0">
                <a:latin typeface="+mj-lt"/>
              </a:rPr>
              <a:t> </a:t>
            </a:r>
            <a:r>
              <a:rPr lang="ru-RU" sz="1600" dirty="0" err="1" smtClean="0">
                <a:latin typeface="+mj-lt"/>
              </a:rPr>
              <a:t>ең</a:t>
            </a:r>
            <a:r>
              <a:rPr lang="ru-RU" sz="1600" dirty="0" smtClean="0">
                <a:latin typeface="+mj-lt"/>
              </a:rPr>
              <a:t> </a:t>
            </a:r>
            <a:r>
              <a:rPr lang="ru-RU" sz="1600" dirty="0" err="1" smtClean="0">
                <a:latin typeface="+mj-lt"/>
              </a:rPr>
              <a:t>басты</a:t>
            </a:r>
            <a:r>
              <a:rPr lang="ru-RU" sz="1600" dirty="0" smtClean="0">
                <a:latin typeface="+mj-lt"/>
              </a:rPr>
              <a:t> </a:t>
            </a:r>
            <a:r>
              <a:rPr lang="ru-RU" sz="1600" dirty="0" err="1" smtClean="0">
                <a:latin typeface="+mj-lt"/>
              </a:rPr>
              <a:t>мәселе</a:t>
            </a:r>
            <a:r>
              <a:rPr lang="ru-RU" sz="1600" dirty="0" smtClean="0">
                <a:latin typeface="+mj-lt"/>
              </a:rPr>
              <a:t> </a:t>
            </a:r>
            <a:r>
              <a:rPr lang="ru-RU" sz="1600" dirty="0" err="1" smtClean="0">
                <a:latin typeface="+mj-lt"/>
              </a:rPr>
              <a:t>болып</a:t>
            </a:r>
            <a:r>
              <a:rPr lang="ru-RU" sz="1600" dirty="0" smtClean="0">
                <a:latin typeface="+mj-lt"/>
              </a:rPr>
              <a:t> </a:t>
            </a:r>
            <a:r>
              <a:rPr lang="ru-RU" sz="1600" dirty="0" err="1" smtClean="0">
                <a:latin typeface="+mj-lt"/>
              </a:rPr>
              <a:t>табылады</a:t>
            </a:r>
            <a:r>
              <a:rPr lang="ru-RU" sz="1600" dirty="0" smtClean="0">
                <a:latin typeface="+mj-lt"/>
              </a:rPr>
              <a:t>. “</a:t>
            </a:r>
            <a:r>
              <a:rPr lang="en-US" sz="1600" dirty="0" smtClean="0">
                <a:latin typeface="+mj-lt"/>
              </a:rPr>
              <a:t>HLA </a:t>
            </a:r>
            <a:r>
              <a:rPr lang="ru-RU" sz="1600" dirty="0" err="1" smtClean="0">
                <a:latin typeface="+mj-lt"/>
              </a:rPr>
              <a:t>және</a:t>
            </a:r>
            <a:r>
              <a:rPr lang="ru-RU" sz="1600" dirty="0" smtClean="0">
                <a:latin typeface="+mj-lt"/>
              </a:rPr>
              <a:t> </a:t>
            </a:r>
            <a:r>
              <a:rPr lang="ru-RU" sz="1600" dirty="0" err="1" smtClean="0">
                <a:latin typeface="+mj-lt"/>
              </a:rPr>
              <a:t>аурулар</a:t>
            </a:r>
            <a:r>
              <a:rPr lang="ru-RU" sz="1600" dirty="0" smtClean="0">
                <a:latin typeface="+mj-lt"/>
              </a:rPr>
              <a:t>” </a:t>
            </a:r>
            <a:r>
              <a:rPr lang="ru-RU" sz="1600" dirty="0" err="1" smtClean="0">
                <a:latin typeface="+mj-lt"/>
              </a:rPr>
              <a:t>мәселес</a:t>
            </a:r>
            <a:r>
              <a:rPr lang="en-US" sz="1600" dirty="0" err="1" smtClean="0">
                <a:latin typeface="+mj-lt"/>
              </a:rPr>
              <a:t>i</a:t>
            </a:r>
            <a:r>
              <a:rPr lang="ru-RU" sz="1600" dirty="0" smtClean="0">
                <a:latin typeface="+mj-lt"/>
              </a:rPr>
              <a:t>н 2 аспект</a:t>
            </a:r>
            <a:r>
              <a:rPr lang="en-US" sz="1600" dirty="0" err="1" smtClean="0">
                <a:latin typeface="+mj-lt"/>
              </a:rPr>
              <a:t>i</a:t>
            </a:r>
            <a:r>
              <a:rPr lang="ru-RU" sz="1600" dirty="0" err="1" smtClean="0">
                <a:latin typeface="+mj-lt"/>
              </a:rPr>
              <a:t>ге</a:t>
            </a:r>
            <a:r>
              <a:rPr lang="ru-RU" sz="1600" dirty="0" smtClean="0">
                <a:latin typeface="+mj-lt"/>
              </a:rPr>
              <a:t> </a:t>
            </a:r>
            <a:r>
              <a:rPr lang="ru-RU" sz="1600" dirty="0" err="1" smtClean="0">
                <a:latin typeface="+mj-lt"/>
              </a:rPr>
              <a:t>бөл</a:t>
            </a:r>
            <a:r>
              <a:rPr lang="en-US" sz="1600" dirty="0" err="1" smtClean="0">
                <a:latin typeface="+mj-lt"/>
              </a:rPr>
              <a:t>i</a:t>
            </a:r>
            <a:r>
              <a:rPr lang="ru-RU" sz="1600" dirty="0" smtClean="0">
                <a:latin typeface="+mj-lt"/>
              </a:rPr>
              <a:t>п </a:t>
            </a:r>
            <a:r>
              <a:rPr lang="ru-RU" sz="1600" dirty="0" err="1" smtClean="0">
                <a:latin typeface="+mj-lt"/>
              </a:rPr>
              <a:t>қарауға</a:t>
            </a:r>
            <a:r>
              <a:rPr lang="ru-RU" sz="1600" dirty="0" smtClean="0">
                <a:latin typeface="+mj-lt"/>
              </a:rPr>
              <a:t> </a:t>
            </a:r>
            <a:r>
              <a:rPr lang="ru-RU" sz="1600" dirty="0" err="1" smtClean="0">
                <a:latin typeface="+mj-lt"/>
              </a:rPr>
              <a:t>болады</a:t>
            </a:r>
            <a:r>
              <a:rPr lang="ru-RU" sz="1600" dirty="0" smtClean="0">
                <a:latin typeface="+mj-lt"/>
              </a:rPr>
              <a:t>: </a:t>
            </a:r>
            <a:r>
              <a:rPr lang="ru-RU" sz="1600" dirty="0" err="1" smtClean="0">
                <a:latin typeface="+mj-lt"/>
              </a:rPr>
              <a:t>фундаменталды</a:t>
            </a:r>
            <a:r>
              <a:rPr lang="ru-RU" sz="1600" dirty="0" smtClean="0">
                <a:latin typeface="+mj-lt"/>
              </a:rPr>
              <a:t> </a:t>
            </a:r>
            <a:r>
              <a:rPr lang="ru-RU" sz="1600" dirty="0" err="1" smtClean="0">
                <a:latin typeface="+mj-lt"/>
              </a:rPr>
              <a:t>және</a:t>
            </a:r>
            <a:r>
              <a:rPr lang="ru-RU" sz="1600" dirty="0" smtClean="0">
                <a:latin typeface="+mj-lt"/>
              </a:rPr>
              <a:t> </a:t>
            </a:r>
            <a:r>
              <a:rPr lang="ru-RU" sz="1600" dirty="0" err="1" smtClean="0">
                <a:latin typeface="+mj-lt"/>
              </a:rPr>
              <a:t>қолданбалы</a:t>
            </a:r>
            <a:r>
              <a:rPr lang="ru-RU" sz="1600" dirty="0" smtClean="0">
                <a:latin typeface="+mj-lt"/>
              </a:rPr>
              <a:t>. </a:t>
            </a:r>
            <a:r>
              <a:rPr lang="ru-RU" sz="1600" dirty="0" err="1" smtClean="0">
                <a:latin typeface="+mj-lt"/>
              </a:rPr>
              <a:t>Фундаменталды</a:t>
            </a:r>
            <a:r>
              <a:rPr lang="ru-RU" sz="1600" dirty="0" smtClean="0">
                <a:latin typeface="+mj-lt"/>
              </a:rPr>
              <a:t> </a:t>
            </a:r>
            <a:r>
              <a:rPr lang="ru-RU" sz="1600" dirty="0" err="1" smtClean="0">
                <a:latin typeface="+mj-lt"/>
              </a:rPr>
              <a:t>зерттеулер</a:t>
            </a:r>
            <a:r>
              <a:rPr lang="ru-RU" sz="1600" dirty="0" smtClean="0">
                <a:latin typeface="+mj-lt"/>
              </a:rPr>
              <a:t> - </a:t>
            </a:r>
            <a:r>
              <a:rPr lang="en-US" sz="1600" dirty="0" smtClean="0">
                <a:latin typeface="+mj-lt"/>
              </a:rPr>
              <a:t>HLA</a:t>
            </a:r>
            <a:r>
              <a:rPr lang="ru-RU" sz="1600" dirty="0" err="1" smtClean="0">
                <a:latin typeface="+mj-lt"/>
              </a:rPr>
              <a:t>антигендер</a:t>
            </a:r>
            <a:r>
              <a:rPr lang="en-US" sz="1600" dirty="0" err="1" smtClean="0">
                <a:latin typeface="+mj-lt"/>
              </a:rPr>
              <a:t>i</a:t>
            </a:r>
            <a:r>
              <a:rPr lang="en-US" sz="1600" dirty="0" smtClean="0">
                <a:latin typeface="+mj-lt"/>
              </a:rPr>
              <a:t> </a:t>
            </a:r>
            <a:r>
              <a:rPr lang="ru-RU" sz="1600" dirty="0" smtClean="0">
                <a:latin typeface="+mj-lt"/>
              </a:rPr>
              <a:t>мен ауру </a:t>
            </a:r>
            <a:r>
              <a:rPr lang="ru-RU" sz="1600" dirty="0" err="1" smtClean="0">
                <a:latin typeface="+mj-lt"/>
              </a:rPr>
              <a:t>арасындағы</a:t>
            </a:r>
            <a:r>
              <a:rPr lang="ru-RU" sz="1600" dirty="0" smtClean="0">
                <a:latin typeface="+mj-lt"/>
              </a:rPr>
              <a:t> </a:t>
            </a:r>
            <a:r>
              <a:rPr lang="ru-RU" sz="1600" dirty="0" err="1" smtClean="0">
                <a:latin typeface="+mj-lt"/>
              </a:rPr>
              <a:t>байланыстың</a:t>
            </a:r>
            <a:r>
              <a:rPr lang="ru-RU" sz="1600" dirty="0" smtClean="0">
                <a:latin typeface="+mj-lt"/>
              </a:rPr>
              <a:t> механизм</a:t>
            </a:r>
            <a:r>
              <a:rPr lang="en-US" sz="1600" dirty="0" err="1" smtClean="0">
                <a:latin typeface="+mj-lt"/>
              </a:rPr>
              <a:t>i</a:t>
            </a:r>
            <a:r>
              <a:rPr lang="ru-RU" sz="1600" dirty="0" smtClean="0">
                <a:latin typeface="+mj-lt"/>
              </a:rPr>
              <a:t>н </a:t>
            </a:r>
            <a:r>
              <a:rPr lang="ru-RU" sz="1600" dirty="0" err="1" smtClean="0">
                <a:latin typeface="+mj-lt"/>
              </a:rPr>
              <a:t>ашуға</a:t>
            </a:r>
            <a:r>
              <a:rPr lang="ru-RU" sz="1600" dirty="0" smtClean="0">
                <a:latin typeface="+mj-lt"/>
              </a:rPr>
              <a:t> </a:t>
            </a:r>
            <a:r>
              <a:rPr lang="ru-RU" sz="1600" dirty="0" err="1" smtClean="0">
                <a:latin typeface="+mj-lt"/>
              </a:rPr>
              <a:t>бағытталған</a:t>
            </a:r>
            <a:r>
              <a:rPr lang="ru-RU" sz="1600" dirty="0" smtClean="0">
                <a:latin typeface="+mj-lt"/>
              </a:rPr>
              <a:t>. “</a:t>
            </a:r>
            <a:r>
              <a:rPr lang="en-US" sz="1600" dirty="0" smtClean="0">
                <a:latin typeface="+mj-lt"/>
              </a:rPr>
              <a:t>HLA </a:t>
            </a:r>
            <a:r>
              <a:rPr lang="ru-RU" sz="1600" dirty="0" err="1" smtClean="0">
                <a:latin typeface="+mj-lt"/>
              </a:rPr>
              <a:t>және</a:t>
            </a:r>
            <a:r>
              <a:rPr lang="ru-RU" sz="1600" dirty="0" smtClean="0">
                <a:latin typeface="+mj-lt"/>
              </a:rPr>
              <a:t> </a:t>
            </a:r>
            <a:r>
              <a:rPr lang="ru-RU" sz="1600" dirty="0" err="1" smtClean="0">
                <a:latin typeface="+mj-lt"/>
              </a:rPr>
              <a:t>аурулар</a:t>
            </a:r>
            <a:r>
              <a:rPr lang="ru-RU" sz="1600" dirty="0" smtClean="0">
                <a:latin typeface="+mj-lt"/>
              </a:rPr>
              <a:t>” </a:t>
            </a:r>
            <a:r>
              <a:rPr lang="ru-RU" sz="1600" dirty="0" err="1" smtClean="0">
                <a:latin typeface="+mj-lt"/>
              </a:rPr>
              <a:t>мәселес</a:t>
            </a:r>
            <a:r>
              <a:rPr lang="en-US" sz="1600" dirty="0" err="1" smtClean="0">
                <a:latin typeface="+mj-lt"/>
              </a:rPr>
              <a:t>i</a:t>
            </a:r>
            <a:r>
              <a:rPr lang="ru-RU" sz="1600" dirty="0" smtClean="0">
                <a:latin typeface="+mj-lt"/>
              </a:rPr>
              <a:t>н</a:t>
            </a:r>
            <a:r>
              <a:rPr lang="en-US" sz="1600" dirty="0" err="1" smtClean="0">
                <a:latin typeface="+mj-lt"/>
              </a:rPr>
              <a:t>i</a:t>
            </a:r>
            <a:r>
              <a:rPr lang="ru-RU" sz="1600" dirty="0" smtClean="0">
                <a:latin typeface="+mj-lt"/>
              </a:rPr>
              <a:t>ң </a:t>
            </a:r>
            <a:r>
              <a:rPr lang="ru-RU" sz="1600" dirty="0" err="1" smtClean="0">
                <a:latin typeface="+mj-lt"/>
              </a:rPr>
              <a:t>қолданбалы</a:t>
            </a:r>
            <a:r>
              <a:rPr lang="ru-RU" sz="1600" dirty="0" smtClean="0">
                <a:latin typeface="+mj-lt"/>
              </a:rPr>
              <a:t> аспект</a:t>
            </a:r>
            <a:r>
              <a:rPr lang="en-US" sz="1600" dirty="0" err="1" smtClean="0">
                <a:latin typeface="+mj-lt"/>
              </a:rPr>
              <a:t>i</a:t>
            </a:r>
            <a:r>
              <a:rPr lang="ru-RU" sz="1600" dirty="0" err="1" smtClean="0">
                <a:latin typeface="+mj-lt"/>
              </a:rPr>
              <a:t>нде</a:t>
            </a:r>
            <a:r>
              <a:rPr lang="ru-RU" sz="1600" dirty="0" smtClean="0">
                <a:latin typeface="+mj-lt"/>
              </a:rPr>
              <a:t> – </a:t>
            </a:r>
            <a:r>
              <a:rPr lang="ru-RU" sz="1600" dirty="0" err="1" smtClean="0">
                <a:latin typeface="+mj-lt"/>
              </a:rPr>
              <a:t>клиникада</a:t>
            </a:r>
            <a:r>
              <a:rPr lang="ru-RU" sz="1600" dirty="0" smtClean="0">
                <a:latin typeface="+mj-lt"/>
              </a:rPr>
              <a:t> </a:t>
            </a:r>
            <a:r>
              <a:rPr lang="ru-RU" sz="1600" dirty="0" err="1" smtClean="0">
                <a:latin typeface="+mj-lt"/>
              </a:rPr>
              <a:t>диагностикалауда</a:t>
            </a:r>
            <a:r>
              <a:rPr lang="ru-RU" sz="1600" dirty="0" smtClean="0">
                <a:latin typeface="+mj-lt"/>
              </a:rPr>
              <a:t>, </a:t>
            </a:r>
            <a:r>
              <a:rPr lang="ru-RU" sz="1600" dirty="0" err="1" smtClean="0">
                <a:latin typeface="+mj-lt"/>
              </a:rPr>
              <a:t>дифференциалды</a:t>
            </a:r>
            <a:r>
              <a:rPr lang="ru-RU" sz="1600" dirty="0" smtClean="0">
                <a:latin typeface="+mj-lt"/>
              </a:rPr>
              <a:t> </a:t>
            </a:r>
            <a:r>
              <a:rPr lang="ru-RU" sz="1600" dirty="0" err="1" smtClean="0">
                <a:latin typeface="+mj-lt"/>
              </a:rPr>
              <a:t>диагностикалауда</a:t>
            </a:r>
            <a:r>
              <a:rPr lang="ru-RU" sz="1600" dirty="0" smtClean="0">
                <a:latin typeface="+mj-lt"/>
              </a:rPr>
              <a:t>, </a:t>
            </a:r>
            <a:r>
              <a:rPr lang="ru-RU" sz="1600" dirty="0" err="1" smtClean="0">
                <a:latin typeface="+mj-lt"/>
              </a:rPr>
              <a:t>ауруды</a:t>
            </a:r>
            <a:r>
              <a:rPr lang="ru-RU" sz="1600" dirty="0" smtClean="0">
                <a:latin typeface="+mj-lt"/>
              </a:rPr>
              <a:t> </a:t>
            </a:r>
            <a:r>
              <a:rPr lang="ru-RU" sz="1600" dirty="0" err="1" smtClean="0">
                <a:latin typeface="+mj-lt"/>
              </a:rPr>
              <a:t>алдын</a:t>
            </a:r>
            <a:r>
              <a:rPr lang="ru-RU" sz="1600" dirty="0" smtClean="0">
                <a:latin typeface="+mj-lt"/>
              </a:rPr>
              <a:t> </a:t>
            </a:r>
            <a:r>
              <a:rPr lang="ru-RU" sz="1600" dirty="0" err="1" smtClean="0">
                <a:latin typeface="+mj-lt"/>
              </a:rPr>
              <a:t>алуда</a:t>
            </a:r>
            <a:r>
              <a:rPr lang="ru-RU" sz="1600" dirty="0" smtClean="0">
                <a:latin typeface="+mj-lt"/>
              </a:rPr>
              <a:t> (профилактика), ауру </a:t>
            </a:r>
            <a:r>
              <a:rPr lang="ru-RU" sz="1600" dirty="0" err="1" smtClean="0">
                <a:latin typeface="+mj-lt"/>
              </a:rPr>
              <a:t>ағымының</a:t>
            </a:r>
            <a:r>
              <a:rPr lang="ru-RU" sz="1600" dirty="0" smtClean="0">
                <a:latin typeface="+mj-lt"/>
              </a:rPr>
              <a:t> </a:t>
            </a:r>
            <a:r>
              <a:rPr lang="ru-RU" sz="1600" dirty="0" err="1" smtClean="0">
                <a:latin typeface="+mj-lt"/>
              </a:rPr>
              <a:t>болжауында</a:t>
            </a:r>
            <a:r>
              <a:rPr lang="ru-RU" sz="1600" dirty="0" smtClean="0">
                <a:latin typeface="+mj-lt"/>
              </a:rPr>
              <a:t>, </a:t>
            </a:r>
            <a:r>
              <a:rPr lang="ru-RU" sz="1600" dirty="0" err="1" smtClean="0">
                <a:latin typeface="+mj-lt"/>
              </a:rPr>
              <a:t>емдеу</a:t>
            </a:r>
            <a:r>
              <a:rPr lang="ru-RU" sz="1600" dirty="0" smtClean="0">
                <a:latin typeface="+mj-lt"/>
              </a:rPr>
              <a:t> </a:t>
            </a:r>
            <a:r>
              <a:rPr lang="ru-RU" sz="1600" dirty="0" err="1" smtClean="0">
                <a:latin typeface="+mj-lt"/>
              </a:rPr>
              <a:t>тәс</a:t>
            </a:r>
            <a:r>
              <a:rPr lang="en-US" sz="1600" dirty="0" err="1" smtClean="0">
                <a:latin typeface="+mj-lt"/>
              </a:rPr>
              <a:t>i</a:t>
            </a:r>
            <a:r>
              <a:rPr lang="ru-RU" sz="1600" dirty="0" smtClean="0">
                <a:latin typeface="+mj-lt"/>
              </a:rPr>
              <a:t>л</a:t>
            </a:r>
            <a:r>
              <a:rPr lang="en-US" sz="1600" dirty="0" err="1" smtClean="0">
                <a:latin typeface="+mj-lt"/>
              </a:rPr>
              <a:t>i</a:t>
            </a:r>
            <a:r>
              <a:rPr lang="ru-RU" sz="1600" dirty="0" err="1" smtClean="0">
                <a:latin typeface="+mj-lt"/>
              </a:rPr>
              <a:t>нде</a:t>
            </a:r>
            <a:r>
              <a:rPr lang="ru-RU" sz="1600" dirty="0" smtClean="0">
                <a:latin typeface="+mj-lt"/>
              </a:rPr>
              <a:t>, плазма </a:t>
            </a:r>
            <a:r>
              <a:rPr lang="ru-RU" sz="1600" dirty="0" err="1" smtClean="0">
                <a:latin typeface="+mj-lt"/>
              </a:rPr>
              <a:t>донорларын</a:t>
            </a:r>
            <a:r>
              <a:rPr lang="ru-RU" sz="1600" dirty="0" smtClean="0">
                <a:latin typeface="+mj-lt"/>
              </a:rPr>
              <a:t> </a:t>
            </a:r>
            <a:r>
              <a:rPr lang="ru-RU" sz="1600" dirty="0" err="1" smtClean="0">
                <a:latin typeface="+mj-lt"/>
              </a:rPr>
              <a:t>белг</a:t>
            </a:r>
            <a:r>
              <a:rPr lang="en-US" sz="1600" dirty="0" err="1" smtClean="0">
                <a:latin typeface="+mj-lt"/>
              </a:rPr>
              <a:t>i</a:t>
            </a:r>
            <a:r>
              <a:rPr lang="ru-RU" sz="1600" dirty="0" smtClean="0">
                <a:latin typeface="+mj-lt"/>
              </a:rPr>
              <a:t>л</a:t>
            </a:r>
            <a:r>
              <a:rPr lang="en-US" sz="1600" dirty="0" err="1" smtClean="0">
                <a:latin typeface="+mj-lt"/>
              </a:rPr>
              <a:t>i</a:t>
            </a:r>
            <a:r>
              <a:rPr lang="en-US" sz="1600" dirty="0" smtClean="0">
                <a:latin typeface="+mj-lt"/>
              </a:rPr>
              <a:t> </a:t>
            </a:r>
            <a:r>
              <a:rPr lang="ru-RU" sz="1600" dirty="0" err="1" smtClean="0">
                <a:latin typeface="+mj-lt"/>
              </a:rPr>
              <a:t>антигендермен</a:t>
            </a:r>
            <a:r>
              <a:rPr lang="ru-RU" sz="1600" dirty="0" smtClean="0">
                <a:latin typeface="+mj-lt"/>
              </a:rPr>
              <a:t> </a:t>
            </a:r>
            <a:r>
              <a:rPr lang="ru-RU" sz="1600" dirty="0" err="1" smtClean="0">
                <a:latin typeface="+mj-lt"/>
              </a:rPr>
              <a:t>жасанды</a:t>
            </a:r>
            <a:r>
              <a:rPr lang="ru-RU" sz="1600" dirty="0" smtClean="0">
                <a:latin typeface="+mj-lt"/>
              </a:rPr>
              <a:t> </a:t>
            </a:r>
            <a:r>
              <a:rPr lang="ru-RU" sz="1600" dirty="0" err="1" smtClean="0">
                <a:latin typeface="+mj-lt"/>
              </a:rPr>
              <a:t>иммунизациялау</a:t>
            </a:r>
            <a:r>
              <a:rPr lang="ru-RU" sz="1600" dirty="0" smtClean="0">
                <a:latin typeface="+mj-lt"/>
              </a:rPr>
              <a:t> </a:t>
            </a:r>
            <a:r>
              <a:rPr lang="ru-RU" sz="1600" dirty="0" err="1" smtClean="0">
                <a:latin typeface="+mj-lt"/>
              </a:rPr>
              <a:t>арқылы</a:t>
            </a:r>
            <a:r>
              <a:rPr lang="ru-RU" sz="1600" dirty="0" smtClean="0">
                <a:latin typeface="+mj-lt"/>
              </a:rPr>
              <a:t> </a:t>
            </a:r>
            <a:r>
              <a:rPr lang="ru-RU" sz="1600" dirty="0" err="1" smtClean="0">
                <a:latin typeface="+mj-lt"/>
              </a:rPr>
              <a:t>таңдауында</a:t>
            </a:r>
            <a:r>
              <a:rPr lang="ru-RU" sz="1600" dirty="0" smtClean="0">
                <a:latin typeface="+mj-lt"/>
              </a:rPr>
              <a:t> </a:t>
            </a:r>
            <a:r>
              <a:rPr lang="ru-RU" sz="1600" dirty="0" err="1" smtClean="0">
                <a:latin typeface="+mj-lt"/>
              </a:rPr>
              <a:t>маңызы</a:t>
            </a:r>
            <a:r>
              <a:rPr lang="ru-RU" sz="1600" dirty="0" smtClean="0">
                <a:latin typeface="+mj-lt"/>
              </a:rPr>
              <a:t> </a:t>
            </a:r>
            <a:r>
              <a:rPr lang="ru-RU" sz="1600" dirty="0" err="1" smtClean="0">
                <a:latin typeface="+mj-lt"/>
              </a:rPr>
              <a:t>үлкен</a:t>
            </a:r>
            <a:r>
              <a:rPr lang="ru-RU" sz="1600" dirty="0" smtClean="0">
                <a:latin typeface="+mj-lt"/>
              </a:rPr>
              <a:t>. </a:t>
            </a:r>
          </a:p>
          <a:p>
            <a:pPr algn="just"/>
            <a:r>
              <a:rPr lang="ru-RU" sz="1600" dirty="0" err="1" smtClean="0">
                <a:latin typeface="+mj-lt"/>
              </a:rPr>
              <a:t>Әдеби</a:t>
            </a:r>
            <a:r>
              <a:rPr lang="ru-RU" sz="1600" dirty="0" smtClean="0">
                <a:latin typeface="+mj-lt"/>
              </a:rPr>
              <a:t> </a:t>
            </a:r>
            <a:r>
              <a:rPr lang="ru-RU" sz="1600" dirty="0" err="1" smtClean="0">
                <a:latin typeface="+mj-lt"/>
              </a:rPr>
              <a:t>мәл</a:t>
            </a:r>
            <a:r>
              <a:rPr lang="en-US" sz="1600" dirty="0" err="1" smtClean="0">
                <a:latin typeface="+mj-lt"/>
              </a:rPr>
              <a:t>i</a:t>
            </a:r>
            <a:r>
              <a:rPr lang="ru-RU" sz="1600" dirty="0" err="1" smtClean="0">
                <a:latin typeface="+mj-lt"/>
              </a:rPr>
              <a:t>меттер</a:t>
            </a:r>
            <a:r>
              <a:rPr lang="ru-RU" sz="1600" dirty="0" smtClean="0">
                <a:latin typeface="+mj-lt"/>
              </a:rPr>
              <a:t> </a:t>
            </a:r>
            <a:r>
              <a:rPr lang="ru-RU" sz="1600" dirty="0" err="1" smtClean="0">
                <a:latin typeface="+mj-lt"/>
              </a:rPr>
              <a:t>бойынша</a:t>
            </a:r>
            <a:r>
              <a:rPr lang="ru-RU" sz="1600" dirty="0" smtClean="0">
                <a:latin typeface="+mj-lt"/>
              </a:rPr>
              <a:t> </a:t>
            </a:r>
            <a:r>
              <a:rPr lang="en-US" sz="1600" dirty="0" smtClean="0">
                <a:latin typeface="+mj-lt"/>
              </a:rPr>
              <a:t>HLA-</a:t>
            </a:r>
            <a:r>
              <a:rPr lang="ru-RU" sz="1600" dirty="0" smtClean="0">
                <a:latin typeface="+mj-lt"/>
              </a:rPr>
              <a:t>В7, В12 </a:t>
            </a:r>
            <a:r>
              <a:rPr lang="ru-RU" sz="1600" dirty="0" err="1" smtClean="0">
                <a:latin typeface="+mj-lt"/>
              </a:rPr>
              <a:t>және</a:t>
            </a:r>
            <a:r>
              <a:rPr lang="ru-RU" sz="1600" dirty="0" smtClean="0">
                <a:latin typeface="+mj-lt"/>
              </a:rPr>
              <a:t> </a:t>
            </a:r>
            <a:r>
              <a:rPr lang="en-US" sz="1600" dirty="0" smtClean="0">
                <a:latin typeface="+mj-lt"/>
              </a:rPr>
              <a:t>DR2 </a:t>
            </a:r>
            <a:r>
              <a:rPr lang="ru-RU" sz="1600" dirty="0" err="1" smtClean="0">
                <a:latin typeface="+mj-lt"/>
              </a:rPr>
              <a:t>антигендер</a:t>
            </a:r>
            <a:r>
              <a:rPr lang="en-US" sz="1600" dirty="0" err="1" smtClean="0">
                <a:latin typeface="+mj-lt"/>
              </a:rPr>
              <a:t>i</a:t>
            </a:r>
            <a:r>
              <a:rPr lang="en-US" sz="1600" dirty="0" smtClean="0">
                <a:latin typeface="+mj-lt"/>
              </a:rPr>
              <a:t> </a:t>
            </a:r>
            <a:r>
              <a:rPr lang="ru-RU" sz="1600" dirty="0" err="1" smtClean="0">
                <a:latin typeface="+mj-lt"/>
              </a:rPr>
              <a:t>атопиялық</a:t>
            </a:r>
            <a:r>
              <a:rPr lang="ru-RU" sz="1600" dirty="0" smtClean="0">
                <a:latin typeface="+mj-lt"/>
              </a:rPr>
              <a:t> </a:t>
            </a:r>
            <a:r>
              <a:rPr lang="ru-RU" sz="1600" dirty="0" err="1" smtClean="0">
                <a:latin typeface="+mj-lt"/>
              </a:rPr>
              <a:t>аллергиялық</a:t>
            </a:r>
            <a:r>
              <a:rPr lang="ru-RU" sz="1600" dirty="0" smtClean="0">
                <a:latin typeface="+mj-lt"/>
              </a:rPr>
              <a:t> </a:t>
            </a:r>
            <a:r>
              <a:rPr lang="ru-RU" sz="1600" dirty="0" err="1" smtClean="0">
                <a:latin typeface="+mj-lt"/>
              </a:rPr>
              <a:t>реакциялардың</a:t>
            </a:r>
            <a:r>
              <a:rPr lang="ru-RU" sz="1600" dirty="0" smtClean="0">
                <a:latin typeface="+mj-lt"/>
              </a:rPr>
              <a:t> </a:t>
            </a:r>
            <a:r>
              <a:rPr lang="ru-RU" sz="1600" dirty="0" err="1" smtClean="0">
                <a:latin typeface="+mj-lt"/>
              </a:rPr>
              <a:t>болжам</a:t>
            </a:r>
            <a:r>
              <a:rPr lang="ru-RU" sz="1600" dirty="0" smtClean="0">
                <a:latin typeface="+mj-lt"/>
              </a:rPr>
              <a:t> </a:t>
            </a:r>
            <a:r>
              <a:rPr lang="ru-RU" sz="1600" dirty="0" err="1" smtClean="0">
                <a:latin typeface="+mj-lt"/>
              </a:rPr>
              <a:t>критерийлер</a:t>
            </a:r>
            <a:r>
              <a:rPr lang="en-US" sz="1600" dirty="0" err="1" smtClean="0">
                <a:latin typeface="+mj-lt"/>
              </a:rPr>
              <a:t>i</a:t>
            </a:r>
            <a:r>
              <a:rPr lang="en-US" sz="1600" dirty="0" smtClean="0">
                <a:latin typeface="+mj-lt"/>
              </a:rPr>
              <a:t> </a:t>
            </a:r>
            <a:r>
              <a:rPr lang="ru-RU" sz="1600" dirty="0" err="1" smtClean="0">
                <a:latin typeface="+mj-lt"/>
              </a:rPr>
              <a:t>рет</a:t>
            </a:r>
            <a:r>
              <a:rPr lang="en-US" sz="1600" dirty="0" err="1" smtClean="0">
                <a:latin typeface="+mj-lt"/>
              </a:rPr>
              <a:t>i</a:t>
            </a:r>
            <a:r>
              <a:rPr lang="ru-RU" sz="1600" dirty="0" err="1" smtClean="0">
                <a:latin typeface="+mj-lt"/>
              </a:rPr>
              <a:t>нде</a:t>
            </a:r>
            <a:r>
              <a:rPr lang="ru-RU" sz="1600" dirty="0" smtClean="0">
                <a:latin typeface="+mj-lt"/>
              </a:rPr>
              <a:t> </a:t>
            </a:r>
            <a:r>
              <a:rPr lang="ru-RU" sz="1600" dirty="0" err="1" smtClean="0">
                <a:latin typeface="+mj-lt"/>
              </a:rPr>
              <a:t>қолданылатыны</a:t>
            </a:r>
            <a:r>
              <a:rPr lang="ru-RU" sz="1600" dirty="0" smtClean="0">
                <a:latin typeface="+mj-lt"/>
              </a:rPr>
              <a:t> </a:t>
            </a:r>
            <a:r>
              <a:rPr lang="ru-RU" sz="1600" dirty="0" err="1" smtClean="0">
                <a:latin typeface="+mj-lt"/>
              </a:rPr>
              <a:t>анықталды</a:t>
            </a:r>
            <a:r>
              <a:rPr lang="ru-RU" sz="1600" dirty="0" smtClean="0">
                <a:latin typeface="+mj-lt"/>
              </a:rPr>
              <a:t>. </a:t>
            </a:r>
            <a:r>
              <a:rPr lang="ru-RU" sz="1600" dirty="0" err="1" smtClean="0">
                <a:latin typeface="+mj-lt"/>
              </a:rPr>
              <a:t>Бер</a:t>
            </a:r>
            <a:r>
              <a:rPr lang="en-US" sz="1600" dirty="0" err="1" smtClean="0">
                <a:latin typeface="+mj-lt"/>
              </a:rPr>
              <a:t>i</a:t>
            </a:r>
            <a:r>
              <a:rPr lang="ru-RU" sz="1600" dirty="0" err="1" smtClean="0">
                <a:latin typeface="+mj-lt"/>
              </a:rPr>
              <a:t>лген</a:t>
            </a:r>
            <a:r>
              <a:rPr lang="ru-RU" sz="1600" dirty="0" smtClean="0">
                <a:latin typeface="+mj-lt"/>
              </a:rPr>
              <a:t> </a:t>
            </a:r>
            <a:r>
              <a:rPr lang="ru-RU" sz="1600" dirty="0" err="1" smtClean="0">
                <a:latin typeface="+mj-lt"/>
              </a:rPr>
              <a:t>маркерлер</a:t>
            </a:r>
            <a:r>
              <a:rPr lang="ru-RU" sz="1600" dirty="0" smtClean="0">
                <a:latin typeface="+mj-lt"/>
              </a:rPr>
              <a:t> </a:t>
            </a:r>
            <a:r>
              <a:rPr lang="ru-RU" sz="1600" dirty="0" err="1" smtClean="0">
                <a:latin typeface="+mj-lt"/>
              </a:rPr>
              <a:t>шаң</a:t>
            </a:r>
            <a:r>
              <a:rPr lang="ru-RU" sz="1600" dirty="0" smtClean="0">
                <a:latin typeface="+mj-lt"/>
              </a:rPr>
              <a:t> </a:t>
            </a:r>
            <a:r>
              <a:rPr lang="ru-RU" sz="1600" dirty="0" err="1" smtClean="0">
                <a:latin typeface="+mj-lt"/>
              </a:rPr>
              <a:t>аллергендер</a:t>
            </a:r>
            <a:r>
              <a:rPr lang="en-US" sz="1600" dirty="0" err="1" smtClean="0">
                <a:latin typeface="+mj-lt"/>
              </a:rPr>
              <a:t>i</a:t>
            </a:r>
            <a:r>
              <a:rPr lang="ru-RU" sz="1600" dirty="0" smtClean="0">
                <a:latin typeface="+mj-lt"/>
              </a:rPr>
              <a:t>не </a:t>
            </a:r>
            <a:r>
              <a:rPr lang="ru-RU" sz="1600" dirty="0" err="1" smtClean="0">
                <a:latin typeface="+mj-lt"/>
              </a:rPr>
              <a:t>жоғары</a:t>
            </a:r>
            <a:r>
              <a:rPr lang="ru-RU" sz="1600" dirty="0" smtClean="0">
                <a:latin typeface="+mj-lt"/>
              </a:rPr>
              <a:t> </a:t>
            </a:r>
            <a:r>
              <a:rPr lang="ru-RU" sz="1600" dirty="0" err="1" smtClean="0">
                <a:latin typeface="+mj-lt"/>
              </a:rPr>
              <a:t>сез</a:t>
            </a:r>
            <a:r>
              <a:rPr lang="en-US" sz="1600" dirty="0" err="1" smtClean="0">
                <a:latin typeface="+mj-lt"/>
              </a:rPr>
              <a:t>i</a:t>
            </a:r>
            <a:r>
              <a:rPr lang="ru-RU" sz="1600" dirty="0" err="1" smtClean="0">
                <a:latin typeface="+mj-lt"/>
              </a:rPr>
              <a:t>мталдыққа</a:t>
            </a:r>
            <a:r>
              <a:rPr lang="ru-RU" sz="1600" dirty="0" smtClean="0">
                <a:latin typeface="+mj-lt"/>
              </a:rPr>
              <a:t> бей</a:t>
            </a:r>
            <a:r>
              <a:rPr lang="en-US" sz="1600" dirty="0" err="1" smtClean="0">
                <a:latin typeface="+mj-lt"/>
              </a:rPr>
              <a:t>i</a:t>
            </a:r>
            <a:r>
              <a:rPr lang="ru-RU" sz="1600" dirty="0" err="1" smtClean="0">
                <a:latin typeface="+mj-lt"/>
              </a:rPr>
              <a:t>мд</a:t>
            </a:r>
            <a:r>
              <a:rPr lang="en-US" sz="1600" dirty="0" err="1" smtClean="0">
                <a:latin typeface="+mj-lt"/>
              </a:rPr>
              <a:t>i</a:t>
            </a:r>
            <a:r>
              <a:rPr lang="ru-RU" sz="1600" dirty="0" smtClean="0">
                <a:latin typeface="+mj-lt"/>
              </a:rPr>
              <a:t>л</a:t>
            </a:r>
            <a:r>
              <a:rPr lang="en-US" sz="1600" dirty="0" err="1" smtClean="0">
                <a:latin typeface="+mj-lt"/>
              </a:rPr>
              <a:t>i</a:t>
            </a:r>
            <a:r>
              <a:rPr lang="ru-RU" sz="1600" dirty="0" err="1" smtClean="0">
                <a:latin typeface="+mj-lt"/>
              </a:rPr>
              <a:t>кт</a:t>
            </a:r>
            <a:r>
              <a:rPr lang="en-US" sz="1600" dirty="0" err="1" smtClean="0">
                <a:latin typeface="+mj-lt"/>
              </a:rPr>
              <a:t>i</a:t>
            </a:r>
            <a:r>
              <a:rPr lang="en-US" sz="1600" dirty="0" smtClean="0">
                <a:latin typeface="+mj-lt"/>
              </a:rPr>
              <a:t> </a:t>
            </a:r>
            <a:r>
              <a:rPr lang="ru-RU" sz="1600" dirty="0" err="1" smtClean="0">
                <a:latin typeface="+mj-lt"/>
              </a:rPr>
              <a:t>ғана</a:t>
            </a:r>
            <a:r>
              <a:rPr lang="ru-RU" sz="1600" dirty="0" smtClean="0">
                <a:latin typeface="+mj-lt"/>
              </a:rPr>
              <a:t> </a:t>
            </a:r>
            <a:r>
              <a:rPr lang="ru-RU" sz="1600" dirty="0" err="1" smtClean="0">
                <a:latin typeface="+mj-lt"/>
              </a:rPr>
              <a:t>көрсетед</a:t>
            </a:r>
            <a:r>
              <a:rPr lang="en-US" sz="1600" dirty="0" err="1" smtClean="0">
                <a:latin typeface="+mj-lt"/>
              </a:rPr>
              <a:t>i</a:t>
            </a:r>
            <a:r>
              <a:rPr lang="en-US" sz="1600" dirty="0" smtClean="0">
                <a:latin typeface="+mj-lt"/>
              </a:rPr>
              <a:t>. HLA </a:t>
            </a:r>
            <a:r>
              <a:rPr lang="ru-RU" sz="1600" dirty="0" err="1" smtClean="0">
                <a:latin typeface="+mj-lt"/>
              </a:rPr>
              <a:t>антигендер</a:t>
            </a:r>
            <a:r>
              <a:rPr lang="en-US" sz="1600" dirty="0" err="1" smtClean="0">
                <a:latin typeface="+mj-lt"/>
              </a:rPr>
              <a:t>i</a:t>
            </a:r>
            <a:r>
              <a:rPr lang="ru-RU" sz="1600" dirty="0" smtClean="0">
                <a:latin typeface="+mj-lt"/>
              </a:rPr>
              <a:t>мен бронх </a:t>
            </a:r>
            <a:r>
              <a:rPr lang="ru-RU" sz="1600" dirty="0" err="1" smtClean="0">
                <a:latin typeface="+mj-lt"/>
              </a:rPr>
              <a:t>дем</a:t>
            </a:r>
            <a:r>
              <a:rPr lang="en-US" sz="1600" dirty="0" err="1" smtClean="0">
                <a:latin typeface="+mj-lt"/>
              </a:rPr>
              <a:t>i</a:t>
            </a:r>
            <a:r>
              <a:rPr lang="ru-RU" sz="1600" dirty="0" err="1" smtClean="0">
                <a:latin typeface="+mj-lt"/>
              </a:rPr>
              <a:t>кпе</a:t>
            </a:r>
            <a:r>
              <a:rPr lang="ru-RU" sz="1600" dirty="0" smtClean="0">
                <a:latin typeface="+mj-lt"/>
              </a:rPr>
              <a:t> </a:t>
            </a:r>
            <a:r>
              <a:rPr lang="ru-RU" sz="1600" dirty="0" err="1" smtClean="0">
                <a:latin typeface="+mj-lt"/>
              </a:rPr>
              <a:t>арасындағы</a:t>
            </a:r>
            <a:r>
              <a:rPr lang="ru-RU" sz="1600" dirty="0" smtClean="0">
                <a:latin typeface="+mj-lt"/>
              </a:rPr>
              <a:t> </a:t>
            </a:r>
            <a:r>
              <a:rPr lang="ru-RU" sz="1600" dirty="0" err="1" smtClean="0">
                <a:latin typeface="+mj-lt"/>
              </a:rPr>
              <a:t>байланысқа</a:t>
            </a:r>
            <a:r>
              <a:rPr lang="ru-RU" sz="1600" dirty="0" smtClean="0">
                <a:latin typeface="+mj-lt"/>
              </a:rPr>
              <a:t> </a:t>
            </a:r>
            <a:r>
              <a:rPr lang="ru-RU" sz="1600" dirty="0" err="1" smtClean="0">
                <a:latin typeface="+mj-lt"/>
              </a:rPr>
              <a:t>арналған</a:t>
            </a:r>
            <a:r>
              <a:rPr lang="ru-RU" sz="1600" dirty="0" smtClean="0">
                <a:latin typeface="+mj-lt"/>
              </a:rPr>
              <a:t> </a:t>
            </a:r>
            <a:r>
              <a:rPr lang="ru-RU" sz="1600" dirty="0" err="1" smtClean="0">
                <a:latin typeface="+mj-lt"/>
              </a:rPr>
              <a:t>зерттеулер</a:t>
            </a:r>
            <a:r>
              <a:rPr lang="ru-RU" sz="1600" dirty="0" smtClean="0">
                <a:latin typeface="+mj-lt"/>
              </a:rPr>
              <a:t> </a:t>
            </a:r>
            <a:r>
              <a:rPr lang="ru-RU" sz="1600" dirty="0" err="1" smtClean="0">
                <a:latin typeface="+mj-lt"/>
              </a:rPr>
              <a:t>өте</a:t>
            </a:r>
            <a:r>
              <a:rPr lang="ru-RU" sz="1600" dirty="0" smtClean="0">
                <a:latin typeface="+mj-lt"/>
              </a:rPr>
              <a:t> </a:t>
            </a:r>
            <a:r>
              <a:rPr lang="ru-RU" sz="1600" dirty="0" err="1" smtClean="0">
                <a:latin typeface="+mj-lt"/>
              </a:rPr>
              <a:t>көп</a:t>
            </a:r>
            <a:r>
              <a:rPr lang="ru-RU" sz="1600" dirty="0" smtClean="0">
                <a:latin typeface="+mj-lt"/>
              </a:rPr>
              <a:t>. </a:t>
            </a:r>
            <a:r>
              <a:rPr lang="ru-RU" sz="1600" dirty="0" err="1" smtClean="0">
                <a:latin typeface="+mj-lt"/>
              </a:rPr>
              <a:t>Кейб</a:t>
            </a:r>
            <a:r>
              <a:rPr lang="en-US" sz="1600" dirty="0" err="1" smtClean="0">
                <a:latin typeface="+mj-lt"/>
              </a:rPr>
              <a:t>i</a:t>
            </a:r>
            <a:r>
              <a:rPr lang="ru-RU" sz="1600" dirty="0" smtClean="0">
                <a:latin typeface="+mj-lt"/>
              </a:rPr>
              <a:t>р </a:t>
            </a:r>
            <a:r>
              <a:rPr lang="ru-RU" sz="1600" dirty="0" err="1" smtClean="0">
                <a:latin typeface="+mj-lt"/>
              </a:rPr>
              <a:t>авторлардың</a:t>
            </a:r>
            <a:r>
              <a:rPr lang="ru-RU" sz="1600" dirty="0" smtClean="0">
                <a:latin typeface="+mj-lt"/>
              </a:rPr>
              <a:t> </a:t>
            </a:r>
            <a:r>
              <a:rPr lang="ru-RU" sz="1600" dirty="0" err="1" smtClean="0">
                <a:latin typeface="+mj-lt"/>
              </a:rPr>
              <a:t>айтуы</a:t>
            </a:r>
            <a:r>
              <a:rPr lang="ru-RU" sz="1600" dirty="0" smtClean="0">
                <a:latin typeface="+mj-lt"/>
              </a:rPr>
              <a:t> </a:t>
            </a:r>
            <a:r>
              <a:rPr lang="ru-RU" sz="1600" dirty="0" err="1" smtClean="0">
                <a:latin typeface="+mj-lt"/>
              </a:rPr>
              <a:t>бойынша</a:t>
            </a:r>
            <a:r>
              <a:rPr lang="ru-RU" sz="1600" dirty="0" smtClean="0">
                <a:latin typeface="+mj-lt"/>
              </a:rPr>
              <a:t> </a:t>
            </a:r>
            <a:r>
              <a:rPr lang="en-US" sz="1600" dirty="0" smtClean="0">
                <a:latin typeface="+mj-lt"/>
              </a:rPr>
              <a:t>HLA-</a:t>
            </a:r>
            <a:r>
              <a:rPr lang="ru-RU" sz="1600" dirty="0" smtClean="0">
                <a:latin typeface="+mj-lt"/>
              </a:rPr>
              <a:t>А3 </a:t>
            </a:r>
            <a:r>
              <a:rPr lang="ru-RU" sz="1600" dirty="0" err="1" smtClean="0">
                <a:latin typeface="+mj-lt"/>
              </a:rPr>
              <a:t>антигендер</a:t>
            </a:r>
            <a:r>
              <a:rPr lang="en-US" sz="1600" dirty="0" err="1" smtClean="0">
                <a:latin typeface="+mj-lt"/>
              </a:rPr>
              <a:t>i</a:t>
            </a:r>
            <a:r>
              <a:rPr lang="ru-RU" sz="1600" dirty="0" smtClean="0">
                <a:latin typeface="+mj-lt"/>
              </a:rPr>
              <a:t>н</a:t>
            </a:r>
            <a:r>
              <a:rPr lang="en-US" sz="1600" dirty="0" err="1" smtClean="0">
                <a:latin typeface="+mj-lt"/>
              </a:rPr>
              <a:t>i</a:t>
            </a:r>
            <a:r>
              <a:rPr lang="ru-RU" sz="1600" dirty="0" smtClean="0">
                <a:latin typeface="+mj-lt"/>
              </a:rPr>
              <a:t>ң </a:t>
            </a:r>
            <a:r>
              <a:rPr lang="ru-RU" sz="1600" dirty="0" err="1" smtClean="0">
                <a:latin typeface="+mj-lt"/>
              </a:rPr>
              <a:t>кездесу</a:t>
            </a:r>
            <a:r>
              <a:rPr lang="ru-RU" sz="1600" dirty="0" smtClean="0">
                <a:latin typeface="+mj-lt"/>
              </a:rPr>
              <a:t> </a:t>
            </a:r>
            <a:r>
              <a:rPr lang="ru-RU" sz="1600" dirty="0" err="1" smtClean="0">
                <a:latin typeface="+mj-lt"/>
              </a:rPr>
              <a:t>жи</a:t>
            </a:r>
            <a:r>
              <a:rPr lang="en-US" sz="1600" dirty="0" err="1" smtClean="0">
                <a:latin typeface="+mj-lt"/>
              </a:rPr>
              <a:t>i</a:t>
            </a:r>
            <a:r>
              <a:rPr lang="ru-RU" sz="1600" dirty="0" smtClean="0">
                <a:latin typeface="+mj-lt"/>
              </a:rPr>
              <a:t>л</a:t>
            </a:r>
            <a:r>
              <a:rPr lang="en-US" sz="1600" dirty="0" err="1" smtClean="0">
                <a:latin typeface="+mj-lt"/>
              </a:rPr>
              <a:t>i</a:t>
            </a:r>
            <a:r>
              <a:rPr lang="ru-RU" sz="1600" dirty="0" smtClean="0">
                <a:latin typeface="+mj-lt"/>
              </a:rPr>
              <a:t>г</a:t>
            </a:r>
            <a:r>
              <a:rPr lang="en-US" sz="1600" dirty="0" err="1" smtClean="0">
                <a:latin typeface="+mj-lt"/>
              </a:rPr>
              <a:t>i</a:t>
            </a:r>
            <a:r>
              <a:rPr lang="en-US" sz="1600" dirty="0" smtClean="0">
                <a:latin typeface="+mj-lt"/>
              </a:rPr>
              <a:t> </a:t>
            </a:r>
            <a:r>
              <a:rPr lang="ru-RU" sz="1600" dirty="0" err="1" smtClean="0">
                <a:latin typeface="+mj-lt"/>
              </a:rPr>
              <a:t>жоғары</a:t>
            </a:r>
            <a:r>
              <a:rPr lang="ru-RU" sz="1600" dirty="0" smtClean="0">
                <a:latin typeface="+mj-lt"/>
              </a:rPr>
              <a:t>, ал </a:t>
            </a:r>
            <a:r>
              <a:rPr lang="ru-RU" sz="1600" dirty="0" err="1" smtClean="0">
                <a:latin typeface="+mj-lt"/>
              </a:rPr>
              <a:t>жас</a:t>
            </a:r>
            <a:r>
              <a:rPr lang="ru-RU" sz="1600" dirty="0" smtClean="0">
                <a:latin typeface="+mj-lt"/>
              </a:rPr>
              <a:t> </a:t>
            </a:r>
            <a:r>
              <a:rPr lang="ru-RU" sz="1600" dirty="0" err="1" smtClean="0">
                <a:latin typeface="+mj-lt"/>
              </a:rPr>
              <a:t>кез</a:t>
            </a:r>
            <a:r>
              <a:rPr lang="en-US" sz="1600" dirty="0" err="1" smtClean="0">
                <a:latin typeface="+mj-lt"/>
              </a:rPr>
              <a:t>i</a:t>
            </a:r>
            <a:r>
              <a:rPr lang="ru-RU" sz="1600" dirty="0" err="1" smtClean="0">
                <a:latin typeface="+mj-lt"/>
              </a:rPr>
              <a:t>нде</a:t>
            </a:r>
            <a:r>
              <a:rPr lang="ru-RU" sz="1600" dirty="0" smtClean="0">
                <a:latin typeface="+mj-lt"/>
              </a:rPr>
              <a:t> </a:t>
            </a:r>
            <a:r>
              <a:rPr lang="ru-RU" sz="1600" dirty="0" err="1" smtClean="0">
                <a:latin typeface="+mj-lt"/>
              </a:rPr>
              <a:t>пайда</a:t>
            </a:r>
            <a:r>
              <a:rPr lang="ru-RU" sz="1600" dirty="0" smtClean="0">
                <a:latin typeface="+mj-lt"/>
              </a:rPr>
              <a:t> </a:t>
            </a:r>
            <a:r>
              <a:rPr lang="ru-RU" sz="1600" dirty="0" err="1" smtClean="0">
                <a:latin typeface="+mj-lt"/>
              </a:rPr>
              <a:t>болатын</a:t>
            </a:r>
            <a:r>
              <a:rPr lang="ru-RU" sz="1600" dirty="0" smtClean="0">
                <a:latin typeface="+mj-lt"/>
              </a:rPr>
              <a:t> </a:t>
            </a:r>
            <a:r>
              <a:rPr lang="ru-RU" sz="1600" dirty="0" err="1" smtClean="0">
                <a:latin typeface="+mj-lt"/>
              </a:rPr>
              <a:t>дем</a:t>
            </a:r>
            <a:r>
              <a:rPr lang="en-US" sz="1600" dirty="0" err="1" smtClean="0">
                <a:latin typeface="+mj-lt"/>
              </a:rPr>
              <a:t>i</a:t>
            </a:r>
            <a:r>
              <a:rPr lang="ru-RU" sz="1600" dirty="0" err="1" smtClean="0">
                <a:latin typeface="+mj-lt"/>
              </a:rPr>
              <a:t>кпеде</a:t>
            </a:r>
            <a:r>
              <a:rPr lang="ru-RU" sz="1600" dirty="0" smtClean="0">
                <a:latin typeface="+mj-lt"/>
              </a:rPr>
              <a:t> </a:t>
            </a:r>
            <a:r>
              <a:rPr lang="en-US" sz="1600" dirty="0" smtClean="0">
                <a:latin typeface="+mj-lt"/>
              </a:rPr>
              <a:t>HLA-</a:t>
            </a:r>
            <a:r>
              <a:rPr lang="ru-RU" sz="1600" dirty="0" smtClean="0">
                <a:latin typeface="+mj-lt"/>
              </a:rPr>
              <a:t>В35 </a:t>
            </a:r>
            <a:r>
              <a:rPr lang="ru-RU" sz="1600" dirty="0" err="1" smtClean="0">
                <a:latin typeface="+mj-lt"/>
              </a:rPr>
              <a:t>жи</a:t>
            </a:r>
            <a:r>
              <a:rPr lang="en-US" sz="1600" dirty="0" err="1" smtClean="0">
                <a:latin typeface="+mj-lt"/>
              </a:rPr>
              <a:t>i</a:t>
            </a:r>
            <a:r>
              <a:rPr lang="ru-RU" sz="1600" dirty="0" smtClean="0">
                <a:latin typeface="+mj-lt"/>
              </a:rPr>
              <a:t>л</a:t>
            </a:r>
            <a:r>
              <a:rPr lang="en-US" sz="1600" dirty="0" err="1" smtClean="0">
                <a:latin typeface="+mj-lt"/>
              </a:rPr>
              <a:t>i</a:t>
            </a:r>
            <a:r>
              <a:rPr lang="ru-RU" sz="1600" dirty="0" smtClean="0">
                <a:latin typeface="+mj-lt"/>
              </a:rPr>
              <a:t>г</a:t>
            </a:r>
            <a:r>
              <a:rPr lang="en-US" sz="1600" dirty="0" err="1" smtClean="0">
                <a:latin typeface="+mj-lt"/>
              </a:rPr>
              <a:t>i</a:t>
            </a:r>
            <a:r>
              <a:rPr lang="en-US" sz="1600" dirty="0" smtClean="0">
                <a:latin typeface="+mj-lt"/>
              </a:rPr>
              <a:t> </a:t>
            </a:r>
            <a:r>
              <a:rPr lang="ru-RU" sz="1600" dirty="0" err="1" smtClean="0">
                <a:latin typeface="+mj-lt"/>
              </a:rPr>
              <a:t>төмен</a:t>
            </a:r>
            <a:r>
              <a:rPr lang="ru-RU" sz="1600" dirty="0" smtClean="0">
                <a:latin typeface="+mj-lt"/>
              </a:rPr>
              <a:t> </a:t>
            </a:r>
            <a:r>
              <a:rPr lang="ru-RU" sz="1600" dirty="0" err="1" smtClean="0">
                <a:latin typeface="+mj-lt"/>
              </a:rPr>
              <a:t>болған</a:t>
            </a:r>
            <a:r>
              <a:rPr lang="ru-RU" sz="1600" dirty="0" smtClean="0">
                <a:latin typeface="+mj-lt"/>
              </a:rPr>
              <a:t>. </a:t>
            </a:r>
            <a:r>
              <a:rPr lang="ru-RU" sz="1600" dirty="0" err="1" smtClean="0">
                <a:latin typeface="+mj-lt"/>
              </a:rPr>
              <a:t>Сонымен</a:t>
            </a:r>
            <a:r>
              <a:rPr lang="ru-RU" sz="1600" dirty="0" smtClean="0">
                <a:latin typeface="+mj-lt"/>
              </a:rPr>
              <a:t> </a:t>
            </a:r>
            <a:r>
              <a:rPr lang="ru-RU" sz="1600" dirty="0" err="1" smtClean="0">
                <a:latin typeface="+mj-lt"/>
              </a:rPr>
              <a:t>қатар</a:t>
            </a:r>
            <a:r>
              <a:rPr lang="ru-RU" sz="1600" dirty="0" smtClean="0">
                <a:latin typeface="+mj-lt"/>
              </a:rPr>
              <a:t>, бронх </a:t>
            </a:r>
            <a:r>
              <a:rPr lang="ru-RU" sz="1600" dirty="0" err="1" smtClean="0">
                <a:latin typeface="+mj-lt"/>
              </a:rPr>
              <a:t>дем</a:t>
            </a:r>
            <a:r>
              <a:rPr lang="en-US" sz="1600" dirty="0" err="1" smtClean="0">
                <a:latin typeface="+mj-lt"/>
              </a:rPr>
              <a:t>i</a:t>
            </a:r>
            <a:r>
              <a:rPr lang="ru-RU" sz="1600" dirty="0" err="1" smtClean="0">
                <a:latin typeface="+mj-lt"/>
              </a:rPr>
              <a:t>кпес</a:t>
            </a:r>
            <a:r>
              <a:rPr lang="en-US" sz="1600" dirty="0" err="1" smtClean="0">
                <a:latin typeface="+mj-lt"/>
              </a:rPr>
              <a:t>i</a:t>
            </a:r>
            <a:r>
              <a:rPr lang="ru-RU" sz="1600" dirty="0" smtClean="0">
                <a:latin typeface="+mj-lt"/>
              </a:rPr>
              <a:t>мен </a:t>
            </a:r>
            <a:r>
              <a:rPr lang="ru-RU" sz="1600" dirty="0" err="1" smtClean="0">
                <a:latin typeface="+mj-lt"/>
              </a:rPr>
              <a:t>ауыратын</a:t>
            </a:r>
            <a:r>
              <a:rPr lang="ru-RU" sz="1600" dirty="0" smtClean="0">
                <a:latin typeface="+mj-lt"/>
              </a:rPr>
              <a:t> </a:t>
            </a:r>
            <a:r>
              <a:rPr lang="ru-RU" sz="1600" dirty="0" err="1" smtClean="0">
                <a:latin typeface="+mj-lt"/>
              </a:rPr>
              <a:t>адамдарда</a:t>
            </a:r>
            <a:r>
              <a:rPr lang="ru-RU" sz="1600" dirty="0" smtClean="0">
                <a:latin typeface="+mj-lt"/>
              </a:rPr>
              <a:t> </a:t>
            </a:r>
            <a:r>
              <a:rPr lang="en-US" sz="1600" dirty="0" smtClean="0">
                <a:latin typeface="+mj-lt"/>
              </a:rPr>
              <a:t>HLA-</a:t>
            </a:r>
            <a:r>
              <a:rPr lang="ru-RU" sz="1600" dirty="0" smtClean="0">
                <a:latin typeface="+mj-lt"/>
              </a:rPr>
              <a:t>А9, В5, В40 </a:t>
            </a:r>
            <a:r>
              <a:rPr lang="ru-RU" sz="1600" dirty="0" err="1" smtClean="0">
                <a:latin typeface="+mj-lt"/>
              </a:rPr>
              <a:t>антигендер</a:t>
            </a:r>
            <a:r>
              <a:rPr lang="en-US" sz="1600" dirty="0" err="1" smtClean="0">
                <a:latin typeface="+mj-lt"/>
              </a:rPr>
              <a:t>i</a:t>
            </a:r>
            <a:r>
              <a:rPr lang="ru-RU" sz="1600" dirty="0" smtClean="0">
                <a:latin typeface="+mj-lt"/>
              </a:rPr>
              <a:t>н</a:t>
            </a:r>
            <a:r>
              <a:rPr lang="en-US" sz="1600" dirty="0" err="1" smtClean="0">
                <a:latin typeface="+mj-lt"/>
              </a:rPr>
              <a:t>i</a:t>
            </a:r>
            <a:r>
              <a:rPr lang="ru-RU" sz="1600" dirty="0" smtClean="0">
                <a:latin typeface="+mj-lt"/>
              </a:rPr>
              <a:t>ң </a:t>
            </a:r>
            <a:r>
              <a:rPr lang="ru-RU" sz="1600" dirty="0" err="1" smtClean="0">
                <a:latin typeface="+mj-lt"/>
              </a:rPr>
              <a:t>жи</a:t>
            </a:r>
            <a:r>
              <a:rPr lang="en-US" sz="1600" dirty="0" err="1" smtClean="0">
                <a:latin typeface="+mj-lt"/>
              </a:rPr>
              <a:t>i</a:t>
            </a:r>
            <a:r>
              <a:rPr lang="ru-RU" sz="1600" dirty="0" smtClean="0">
                <a:latin typeface="+mj-lt"/>
              </a:rPr>
              <a:t>л</a:t>
            </a:r>
            <a:r>
              <a:rPr lang="en-US" sz="1600" dirty="0" err="1" smtClean="0">
                <a:latin typeface="+mj-lt"/>
              </a:rPr>
              <a:t>i</a:t>
            </a:r>
            <a:r>
              <a:rPr lang="ru-RU" sz="1600" dirty="0" smtClean="0">
                <a:latin typeface="+mj-lt"/>
              </a:rPr>
              <a:t>г</a:t>
            </a:r>
            <a:r>
              <a:rPr lang="en-US" sz="1600" dirty="0" err="1" smtClean="0">
                <a:latin typeface="+mj-lt"/>
              </a:rPr>
              <a:t>i</a:t>
            </a:r>
            <a:r>
              <a:rPr lang="en-US" sz="1600" dirty="0" smtClean="0">
                <a:latin typeface="+mj-lt"/>
              </a:rPr>
              <a:t> </a:t>
            </a:r>
            <a:r>
              <a:rPr lang="ru-RU" sz="1600" dirty="0" err="1" smtClean="0">
                <a:latin typeface="+mj-lt"/>
              </a:rPr>
              <a:t>жоғары</a:t>
            </a:r>
            <a:r>
              <a:rPr lang="ru-RU" sz="1600" dirty="0" smtClean="0">
                <a:latin typeface="+mj-lt"/>
              </a:rPr>
              <a:t> </a:t>
            </a:r>
            <a:r>
              <a:rPr lang="ru-RU" sz="1600" dirty="0" err="1" smtClean="0">
                <a:latin typeface="+mj-lt"/>
              </a:rPr>
              <a:t>екен</a:t>
            </a:r>
            <a:r>
              <a:rPr lang="en-US" sz="1600" dirty="0" err="1" smtClean="0">
                <a:latin typeface="+mj-lt"/>
              </a:rPr>
              <a:t>i</a:t>
            </a:r>
            <a:r>
              <a:rPr lang="en-US" sz="1600" dirty="0" smtClean="0">
                <a:latin typeface="+mj-lt"/>
              </a:rPr>
              <a:t> </a:t>
            </a:r>
            <a:r>
              <a:rPr lang="ru-RU" sz="1600" dirty="0" err="1" smtClean="0">
                <a:latin typeface="+mj-lt"/>
              </a:rPr>
              <a:t>анықталды</a:t>
            </a:r>
            <a:r>
              <a:rPr lang="ru-RU" sz="1600" dirty="0" smtClean="0">
                <a:latin typeface="+mj-lt"/>
              </a:rPr>
              <a:t>. </a:t>
            </a:r>
            <a:r>
              <a:rPr lang="ru-RU" sz="1600" dirty="0" err="1" smtClean="0">
                <a:latin typeface="+mj-lt"/>
              </a:rPr>
              <a:t>Зерттеулер</a:t>
            </a:r>
            <a:r>
              <a:rPr lang="ru-RU" sz="1600" dirty="0" smtClean="0">
                <a:latin typeface="+mj-lt"/>
              </a:rPr>
              <a:t> </a:t>
            </a:r>
            <a:r>
              <a:rPr lang="ru-RU" sz="1600" dirty="0" err="1" smtClean="0">
                <a:latin typeface="+mj-lt"/>
              </a:rPr>
              <a:t>нәтижес</a:t>
            </a:r>
            <a:r>
              <a:rPr lang="en-US" sz="1600" dirty="0" err="1" smtClean="0">
                <a:latin typeface="+mj-lt"/>
              </a:rPr>
              <a:t>i</a:t>
            </a:r>
            <a:r>
              <a:rPr lang="en-US" sz="1600" dirty="0" smtClean="0">
                <a:latin typeface="+mj-lt"/>
              </a:rPr>
              <a:t> HLA-</a:t>
            </a:r>
            <a:r>
              <a:rPr lang="ru-RU" sz="1600" dirty="0" err="1" smtClean="0">
                <a:latin typeface="+mj-lt"/>
              </a:rPr>
              <a:t>антигендер</a:t>
            </a:r>
            <a:r>
              <a:rPr lang="en-US" sz="1600" dirty="0" err="1" smtClean="0">
                <a:latin typeface="+mj-lt"/>
              </a:rPr>
              <a:t>i</a:t>
            </a:r>
            <a:r>
              <a:rPr lang="en-US" sz="1600" dirty="0" smtClean="0">
                <a:latin typeface="+mj-lt"/>
              </a:rPr>
              <a:t> </a:t>
            </a:r>
            <a:r>
              <a:rPr lang="ru-RU" sz="1600" dirty="0" smtClean="0">
                <a:latin typeface="+mj-lt"/>
              </a:rPr>
              <a:t>мен </a:t>
            </a:r>
            <a:r>
              <a:rPr lang="ru-RU" sz="1600" dirty="0" err="1" smtClean="0">
                <a:latin typeface="+mj-lt"/>
              </a:rPr>
              <a:t>аурулардың</a:t>
            </a:r>
            <a:r>
              <a:rPr lang="ru-RU" sz="1600" dirty="0" smtClean="0">
                <a:latin typeface="+mj-lt"/>
              </a:rPr>
              <a:t> </a:t>
            </a:r>
            <a:r>
              <a:rPr lang="ru-RU" sz="1600" dirty="0" err="1" smtClean="0">
                <a:latin typeface="+mj-lt"/>
              </a:rPr>
              <a:t>ассоциативт</a:t>
            </a:r>
            <a:r>
              <a:rPr lang="en-US" sz="1600" dirty="0" err="1" smtClean="0">
                <a:latin typeface="+mj-lt"/>
              </a:rPr>
              <a:t>i</a:t>
            </a:r>
            <a:r>
              <a:rPr lang="en-US" sz="1600" dirty="0" smtClean="0">
                <a:latin typeface="+mj-lt"/>
              </a:rPr>
              <a:t> </a:t>
            </a:r>
            <a:r>
              <a:rPr lang="ru-RU" sz="1600" dirty="0" err="1" smtClean="0">
                <a:latin typeface="+mj-lt"/>
              </a:rPr>
              <a:t>байланыстары</a:t>
            </a:r>
            <a:r>
              <a:rPr lang="ru-RU" sz="1600" dirty="0" smtClean="0">
                <a:latin typeface="+mj-lt"/>
              </a:rPr>
              <a:t> </a:t>
            </a:r>
            <a:r>
              <a:rPr lang="ru-RU" sz="1600" dirty="0" err="1" smtClean="0">
                <a:latin typeface="+mj-lt"/>
              </a:rPr>
              <a:t>әрб</a:t>
            </a:r>
            <a:r>
              <a:rPr lang="en-US" sz="1600" dirty="0" err="1" smtClean="0">
                <a:latin typeface="+mj-lt"/>
              </a:rPr>
              <a:t>i</a:t>
            </a:r>
            <a:r>
              <a:rPr lang="ru-RU" sz="1600" dirty="0" smtClean="0">
                <a:latin typeface="+mj-lt"/>
              </a:rPr>
              <a:t>р </a:t>
            </a:r>
            <a:r>
              <a:rPr lang="en-US" sz="1600" dirty="0" smtClean="0">
                <a:latin typeface="+mj-lt"/>
              </a:rPr>
              <a:t>HLA-</a:t>
            </a:r>
            <a:r>
              <a:rPr lang="ru-RU" sz="1600" dirty="0" smtClean="0">
                <a:latin typeface="+mj-lt"/>
              </a:rPr>
              <a:t>аллоантиген </a:t>
            </a:r>
            <a:r>
              <a:rPr lang="ru-RU" sz="1600" dirty="0" err="1" smtClean="0">
                <a:latin typeface="+mj-lt"/>
              </a:rPr>
              <a:t>популяцияға</a:t>
            </a:r>
            <a:r>
              <a:rPr lang="ru-RU" sz="1600" dirty="0" smtClean="0">
                <a:latin typeface="+mj-lt"/>
              </a:rPr>
              <a:t> </a:t>
            </a:r>
            <a:r>
              <a:rPr lang="ru-RU" sz="1600" dirty="0" err="1" smtClean="0">
                <a:latin typeface="+mj-lt"/>
              </a:rPr>
              <a:t>сәйкес</a:t>
            </a:r>
            <a:r>
              <a:rPr lang="ru-RU" sz="1600" dirty="0" smtClean="0">
                <a:latin typeface="+mj-lt"/>
              </a:rPr>
              <a:t> </a:t>
            </a:r>
            <a:r>
              <a:rPr lang="ru-RU" sz="1600" dirty="0" err="1" smtClean="0">
                <a:latin typeface="+mj-lt"/>
              </a:rPr>
              <a:t>патологияның</a:t>
            </a:r>
            <a:r>
              <a:rPr lang="ru-RU" sz="1600" dirty="0" smtClean="0">
                <a:latin typeface="+mj-lt"/>
              </a:rPr>
              <a:t> </a:t>
            </a:r>
            <a:r>
              <a:rPr lang="ru-RU" sz="1600" dirty="0" err="1" smtClean="0">
                <a:latin typeface="+mj-lt"/>
              </a:rPr>
              <a:t>барлық</a:t>
            </a:r>
            <a:r>
              <a:rPr lang="ru-RU" sz="1600" dirty="0" smtClean="0">
                <a:latin typeface="+mj-lt"/>
              </a:rPr>
              <a:t> </a:t>
            </a:r>
            <a:r>
              <a:rPr lang="ru-RU" sz="1600" dirty="0" err="1" smtClean="0">
                <a:latin typeface="+mj-lt"/>
              </a:rPr>
              <a:t>түрлер</a:t>
            </a:r>
            <a:r>
              <a:rPr lang="en-US" sz="1600" dirty="0" err="1" smtClean="0">
                <a:latin typeface="+mj-lt"/>
              </a:rPr>
              <a:t>i</a:t>
            </a:r>
            <a:r>
              <a:rPr lang="ru-RU" sz="1600" dirty="0" smtClean="0">
                <a:latin typeface="+mj-lt"/>
              </a:rPr>
              <a:t>н</a:t>
            </a:r>
            <a:r>
              <a:rPr lang="en-US" sz="1600" dirty="0" err="1" smtClean="0">
                <a:latin typeface="+mj-lt"/>
              </a:rPr>
              <a:t>i</a:t>
            </a:r>
            <a:r>
              <a:rPr lang="ru-RU" sz="1600" dirty="0" smtClean="0">
                <a:latin typeface="+mj-lt"/>
              </a:rPr>
              <a:t>ң </a:t>
            </a:r>
            <a:r>
              <a:rPr lang="ru-RU" sz="1600" dirty="0" err="1" smtClean="0">
                <a:latin typeface="+mj-lt"/>
              </a:rPr>
              <a:t>этиологиялық</a:t>
            </a:r>
            <a:r>
              <a:rPr lang="ru-RU" sz="1600" dirty="0" smtClean="0">
                <a:latin typeface="+mj-lt"/>
              </a:rPr>
              <a:t> </a:t>
            </a:r>
            <a:r>
              <a:rPr lang="ru-RU" sz="1600" dirty="0" err="1" smtClean="0">
                <a:latin typeface="+mj-lt"/>
              </a:rPr>
              <a:t>факторларына</a:t>
            </a:r>
            <a:r>
              <a:rPr lang="ru-RU" sz="1600" dirty="0" smtClean="0">
                <a:latin typeface="+mj-lt"/>
              </a:rPr>
              <a:t> </a:t>
            </a:r>
            <a:r>
              <a:rPr lang="ru-RU" sz="1600" dirty="0" err="1" smtClean="0">
                <a:latin typeface="+mj-lt"/>
              </a:rPr>
              <a:t>организмн</a:t>
            </a:r>
            <a:r>
              <a:rPr lang="en-US" sz="1600" dirty="0" err="1" smtClean="0">
                <a:latin typeface="+mj-lt"/>
              </a:rPr>
              <a:t>i</a:t>
            </a:r>
            <a:r>
              <a:rPr lang="ru-RU" sz="1600" dirty="0" smtClean="0">
                <a:latin typeface="+mj-lt"/>
              </a:rPr>
              <a:t>ң </a:t>
            </a:r>
            <a:r>
              <a:rPr lang="ru-RU" sz="1600" dirty="0" err="1" smtClean="0">
                <a:latin typeface="+mj-lt"/>
              </a:rPr>
              <a:t>сез</a:t>
            </a:r>
            <a:r>
              <a:rPr lang="en-US" sz="1600" dirty="0" err="1" smtClean="0">
                <a:latin typeface="+mj-lt"/>
              </a:rPr>
              <a:t>i</a:t>
            </a:r>
            <a:r>
              <a:rPr lang="ru-RU" sz="1600" dirty="0" err="1" smtClean="0">
                <a:latin typeface="+mj-lt"/>
              </a:rPr>
              <a:t>мталдық</a:t>
            </a:r>
            <a:r>
              <a:rPr lang="ru-RU" sz="1600" dirty="0" smtClean="0">
                <a:latin typeface="+mj-lt"/>
              </a:rPr>
              <a:t> (</a:t>
            </a:r>
            <a:r>
              <a:rPr lang="ru-RU" sz="1600" dirty="0" err="1" smtClean="0">
                <a:latin typeface="+mj-lt"/>
              </a:rPr>
              <a:t>тұрақтылық</a:t>
            </a:r>
            <a:r>
              <a:rPr lang="ru-RU" sz="1600" dirty="0" smtClean="0">
                <a:latin typeface="+mj-lt"/>
              </a:rPr>
              <a:t>) </a:t>
            </a:r>
            <a:r>
              <a:rPr lang="ru-RU" sz="1600" dirty="0" err="1" smtClean="0">
                <a:latin typeface="+mj-lt"/>
              </a:rPr>
              <a:t>дәрежес</a:t>
            </a:r>
            <a:r>
              <a:rPr lang="en-US" sz="1600" dirty="0" err="1" smtClean="0">
                <a:latin typeface="+mj-lt"/>
              </a:rPr>
              <a:t>i</a:t>
            </a:r>
            <a:r>
              <a:rPr lang="en-US" sz="1600" dirty="0" smtClean="0">
                <a:latin typeface="+mj-lt"/>
              </a:rPr>
              <a:t> </a:t>
            </a:r>
            <a:r>
              <a:rPr lang="ru-RU" sz="1600" dirty="0" err="1" smtClean="0">
                <a:latin typeface="+mj-lt"/>
              </a:rPr>
              <a:t>туралы</a:t>
            </a:r>
            <a:r>
              <a:rPr lang="ru-RU" sz="1600" dirty="0" smtClean="0">
                <a:latin typeface="+mj-lt"/>
              </a:rPr>
              <a:t> </a:t>
            </a:r>
            <a:r>
              <a:rPr lang="ru-RU" sz="1600" dirty="0" err="1" smtClean="0">
                <a:latin typeface="+mj-lt"/>
              </a:rPr>
              <a:t>генетикалық</a:t>
            </a:r>
            <a:r>
              <a:rPr lang="ru-RU" sz="1600" dirty="0" smtClean="0">
                <a:latin typeface="+mj-lt"/>
              </a:rPr>
              <a:t> </a:t>
            </a:r>
            <a:r>
              <a:rPr lang="ru-RU" sz="1600" dirty="0" err="1" smtClean="0">
                <a:latin typeface="+mj-lt"/>
              </a:rPr>
              <a:t>информацияны</a:t>
            </a:r>
            <a:r>
              <a:rPr lang="ru-RU" sz="1600" dirty="0" smtClean="0">
                <a:latin typeface="+mj-lt"/>
              </a:rPr>
              <a:t> </a:t>
            </a:r>
            <a:r>
              <a:rPr lang="ru-RU" sz="1600" dirty="0" err="1" smtClean="0">
                <a:latin typeface="+mj-lt"/>
              </a:rPr>
              <a:t>тасымалдайтындығын</a:t>
            </a:r>
            <a:r>
              <a:rPr lang="ru-RU" sz="1600" dirty="0" smtClean="0">
                <a:latin typeface="+mj-lt"/>
              </a:rPr>
              <a:t> </a:t>
            </a:r>
            <a:r>
              <a:rPr lang="ru-RU" sz="1600" dirty="0" err="1" smtClean="0">
                <a:latin typeface="+mj-lt"/>
              </a:rPr>
              <a:t>көрсетед</a:t>
            </a:r>
            <a:r>
              <a:rPr lang="en-US" sz="1600" dirty="0" err="1" smtClean="0">
                <a:latin typeface="+mj-lt"/>
              </a:rPr>
              <a:t>i</a:t>
            </a:r>
            <a:r>
              <a:rPr lang="en-US" sz="1600" dirty="0" smtClean="0">
                <a:latin typeface="+mj-lt"/>
              </a:rPr>
              <a:t>. </a:t>
            </a:r>
            <a:r>
              <a:rPr lang="ru-RU" sz="1600" dirty="0" err="1" smtClean="0">
                <a:latin typeface="+mj-lt"/>
              </a:rPr>
              <a:t>Бұл</a:t>
            </a:r>
            <a:r>
              <a:rPr lang="ru-RU" sz="1600" dirty="0" smtClean="0">
                <a:latin typeface="+mj-lt"/>
              </a:rPr>
              <a:t> “</a:t>
            </a:r>
            <a:r>
              <a:rPr lang="en-US" sz="1600" dirty="0" smtClean="0">
                <a:latin typeface="+mj-lt"/>
              </a:rPr>
              <a:t>HLA </a:t>
            </a:r>
            <a:r>
              <a:rPr lang="ru-RU" sz="1600" dirty="0" err="1" smtClean="0">
                <a:latin typeface="+mj-lt"/>
              </a:rPr>
              <a:t>және</a:t>
            </a:r>
            <a:r>
              <a:rPr lang="ru-RU" sz="1600" dirty="0" smtClean="0">
                <a:latin typeface="+mj-lt"/>
              </a:rPr>
              <a:t> </a:t>
            </a:r>
            <a:r>
              <a:rPr lang="ru-RU" sz="1600" dirty="0" err="1" smtClean="0">
                <a:latin typeface="+mj-lt"/>
              </a:rPr>
              <a:t>иммундық</a:t>
            </a:r>
            <a:r>
              <a:rPr lang="ru-RU" sz="1600" dirty="0" smtClean="0">
                <a:latin typeface="+mj-lt"/>
              </a:rPr>
              <a:t> </a:t>
            </a:r>
            <a:r>
              <a:rPr lang="ru-RU" sz="1600" dirty="0" err="1" smtClean="0">
                <a:latin typeface="+mj-lt"/>
              </a:rPr>
              <a:t>жауап</a:t>
            </a:r>
            <a:r>
              <a:rPr lang="ru-RU" sz="1600" dirty="0" smtClean="0">
                <a:latin typeface="+mj-lt"/>
              </a:rPr>
              <a:t>” </a:t>
            </a:r>
            <a:r>
              <a:rPr lang="ru-RU" sz="1600" dirty="0" err="1" smtClean="0">
                <a:latin typeface="+mj-lt"/>
              </a:rPr>
              <a:t>бағытына</a:t>
            </a:r>
            <a:r>
              <a:rPr lang="ru-RU" sz="1600" dirty="0" smtClean="0">
                <a:latin typeface="+mj-lt"/>
              </a:rPr>
              <a:t> </a:t>
            </a:r>
            <a:r>
              <a:rPr lang="ru-RU" sz="1600" dirty="0" err="1" smtClean="0">
                <a:latin typeface="+mj-lt"/>
              </a:rPr>
              <a:t>жол</a:t>
            </a:r>
            <a:r>
              <a:rPr lang="ru-RU" sz="1600" dirty="0" smtClean="0">
                <a:latin typeface="+mj-lt"/>
              </a:rPr>
              <a:t> </a:t>
            </a:r>
            <a:r>
              <a:rPr lang="ru-RU" sz="1600" dirty="0" err="1" smtClean="0">
                <a:latin typeface="+mj-lt"/>
              </a:rPr>
              <a:t>ашты</a:t>
            </a:r>
            <a:r>
              <a:rPr lang="ru-RU" sz="1600" dirty="0" smtClean="0">
                <a:latin typeface="+mj-lt"/>
              </a:rPr>
              <a:t>. </a:t>
            </a:r>
            <a:r>
              <a:rPr lang="ru-RU" sz="1600" dirty="0" err="1" smtClean="0">
                <a:latin typeface="+mj-lt"/>
              </a:rPr>
              <a:t>Организмдег</a:t>
            </a:r>
            <a:r>
              <a:rPr lang="en-US" sz="1600" dirty="0" err="1" smtClean="0">
                <a:latin typeface="+mj-lt"/>
              </a:rPr>
              <a:t>i</a:t>
            </a:r>
            <a:r>
              <a:rPr lang="en-US" sz="1600" dirty="0" smtClean="0">
                <a:latin typeface="+mj-lt"/>
              </a:rPr>
              <a:t> </a:t>
            </a:r>
            <a:r>
              <a:rPr lang="ru-RU" sz="1600" dirty="0" err="1" smtClean="0">
                <a:latin typeface="+mj-lt"/>
              </a:rPr>
              <a:t>әртүрл</a:t>
            </a:r>
            <a:r>
              <a:rPr lang="en-US" sz="1600" dirty="0" err="1" smtClean="0">
                <a:latin typeface="+mj-lt"/>
              </a:rPr>
              <a:t>i</a:t>
            </a:r>
            <a:r>
              <a:rPr lang="en-US" sz="1600" dirty="0" smtClean="0">
                <a:latin typeface="+mj-lt"/>
              </a:rPr>
              <a:t> HLA </a:t>
            </a:r>
            <a:r>
              <a:rPr lang="ru-RU" sz="1600" dirty="0" err="1" smtClean="0">
                <a:latin typeface="+mj-lt"/>
              </a:rPr>
              <a:t>ерекшел</a:t>
            </a:r>
            <a:r>
              <a:rPr lang="en-US" sz="1600" dirty="0" err="1" smtClean="0">
                <a:latin typeface="+mj-lt"/>
              </a:rPr>
              <a:t>i</a:t>
            </a:r>
            <a:r>
              <a:rPr lang="ru-RU" sz="1600" dirty="0" err="1" smtClean="0">
                <a:latin typeface="+mj-lt"/>
              </a:rPr>
              <a:t>ктер</a:t>
            </a:r>
            <a:r>
              <a:rPr lang="en-US" sz="1600" dirty="0" err="1" smtClean="0">
                <a:latin typeface="+mj-lt"/>
              </a:rPr>
              <a:t>i</a:t>
            </a:r>
            <a:r>
              <a:rPr lang="ru-RU" sz="1600" dirty="0" smtClean="0">
                <a:latin typeface="+mj-lt"/>
              </a:rPr>
              <a:t>мен </a:t>
            </a:r>
            <a:r>
              <a:rPr lang="ru-RU" sz="1600" dirty="0" err="1" smtClean="0">
                <a:latin typeface="+mj-lt"/>
              </a:rPr>
              <a:t>әр</a:t>
            </a:r>
            <a:r>
              <a:rPr lang="ru-RU" sz="1600" dirty="0" smtClean="0">
                <a:latin typeface="+mj-lt"/>
              </a:rPr>
              <a:t> </a:t>
            </a:r>
            <a:r>
              <a:rPr lang="ru-RU" sz="1600" dirty="0" err="1" smtClean="0">
                <a:latin typeface="+mj-lt"/>
              </a:rPr>
              <a:t>антигендерге</a:t>
            </a:r>
            <a:r>
              <a:rPr lang="ru-RU" sz="1600" dirty="0" smtClean="0">
                <a:latin typeface="+mj-lt"/>
              </a:rPr>
              <a:t> </a:t>
            </a:r>
            <a:r>
              <a:rPr lang="ru-RU" sz="1600" dirty="0" err="1" smtClean="0">
                <a:latin typeface="+mj-lt"/>
              </a:rPr>
              <a:t>жоғары</a:t>
            </a:r>
            <a:r>
              <a:rPr lang="ru-RU" sz="1600" dirty="0" smtClean="0">
                <a:latin typeface="+mj-lt"/>
              </a:rPr>
              <a:t> </a:t>
            </a:r>
            <a:r>
              <a:rPr lang="ru-RU" sz="1600" dirty="0" err="1" smtClean="0">
                <a:latin typeface="+mj-lt"/>
              </a:rPr>
              <a:t>немесе</a:t>
            </a:r>
            <a:r>
              <a:rPr lang="ru-RU" sz="1600" dirty="0" smtClean="0">
                <a:latin typeface="+mj-lt"/>
              </a:rPr>
              <a:t> </a:t>
            </a:r>
            <a:r>
              <a:rPr lang="ru-RU" sz="1600" dirty="0" err="1" smtClean="0">
                <a:latin typeface="+mj-lt"/>
              </a:rPr>
              <a:t>төмен</a:t>
            </a:r>
            <a:r>
              <a:rPr lang="ru-RU" sz="1600" dirty="0" smtClean="0">
                <a:latin typeface="+mj-lt"/>
              </a:rPr>
              <a:t> </a:t>
            </a:r>
            <a:r>
              <a:rPr lang="ru-RU" sz="1600" dirty="0" err="1" smtClean="0">
                <a:latin typeface="+mj-lt"/>
              </a:rPr>
              <a:t>иммундық</a:t>
            </a:r>
            <a:r>
              <a:rPr lang="ru-RU" sz="1600" dirty="0" smtClean="0">
                <a:latin typeface="+mj-lt"/>
              </a:rPr>
              <a:t> </a:t>
            </a:r>
            <a:r>
              <a:rPr lang="ru-RU" sz="1600" dirty="0" err="1" smtClean="0">
                <a:latin typeface="+mj-lt"/>
              </a:rPr>
              <a:t>жауап</a:t>
            </a:r>
            <a:r>
              <a:rPr lang="ru-RU" sz="1600" dirty="0" smtClean="0">
                <a:latin typeface="+mj-lt"/>
              </a:rPr>
              <a:t> </a:t>
            </a:r>
            <a:r>
              <a:rPr lang="ru-RU" sz="1600" dirty="0" err="1" smtClean="0">
                <a:latin typeface="+mj-lt"/>
              </a:rPr>
              <a:t>байланысты</a:t>
            </a:r>
            <a:r>
              <a:rPr lang="ru-RU" sz="1600" dirty="0" smtClean="0">
                <a:latin typeface="+mj-lt"/>
              </a:rPr>
              <a:t>. </a:t>
            </a:r>
            <a:endParaRPr lang="ru-RU" sz="16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22122363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63770" y="175846"/>
            <a:ext cx="11465169" cy="64633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base"/>
            <a:r>
              <a:rPr lang="ru-RU" sz="2000" b="1" dirty="0" err="1" smtClean="0">
                <a:latin typeface="+mj-lt"/>
              </a:rPr>
              <a:t>Генге</a:t>
            </a:r>
            <a:r>
              <a:rPr lang="ru-RU" sz="2000" b="1" dirty="0" smtClean="0">
                <a:latin typeface="+mj-lt"/>
              </a:rPr>
              <a:t> </a:t>
            </a:r>
            <a:r>
              <a:rPr lang="ru-RU" sz="2000" b="1" dirty="0" err="1" smtClean="0">
                <a:latin typeface="+mj-lt"/>
              </a:rPr>
              <a:t>тәуелді</a:t>
            </a:r>
            <a:r>
              <a:rPr lang="ru-RU" sz="2000" b="1" dirty="0" smtClean="0">
                <a:latin typeface="+mj-lt"/>
              </a:rPr>
              <a:t> </a:t>
            </a:r>
            <a:r>
              <a:rPr lang="ru-RU" sz="2000" b="1" dirty="0" err="1" smtClean="0">
                <a:latin typeface="+mj-lt"/>
              </a:rPr>
              <a:t>аурулар</a:t>
            </a:r>
            <a:r>
              <a:rPr lang="ru-RU" sz="2000" b="1" dirty="0" smtClean="0">
                <a:latin typeface="+mj-lt"/>
              </a:rPr>
              <a:t>.</a:t>
            </a:r>
            <a:endParaRPr lang="ru-RU" sz="2000" dirty="0" smtClean="0">
              <a:latin typeface="+mj-lt"/>
            </a:endParaRPr>
          </a:p>
          <a:p>
            <a:pPr algn="just" fontAlgn="base"/>
            <a:r>
              <a:rPr lang="ru-RU" dirty="0">
                <a:latin typeface="+mj-lt"/>
              </a:rPr>
              <a:t> </a:t>
            </a:r>
          </a:p>
          <a:p>
            <a:pPr algn="just" fontAlgn="base"/>
            <a:r>
              <a:rPr lang="ru-RU" dirty="0" err="1">
                <a:latin typeface="+mj-lt"/>
              </a:rPr>
              <a:t>Салыстырмалы</a:t>
            </a:r>
            <a:r>
              <a:rPr lang="ru-RU" dirty="0">
                <a:latin typeface="+mj-lt"/>
              </a:rPr>
              <a:t> </a:t>
            </a:r>
            <a:r>
              <a:rPr lang="ru-RU" dirty="0" err="1">
                <a:latin typeface="+mj-lt"/>
              </a:rPr>
              <a:t>түрде</a:t>
            </a:r>
            <a:r>
              <a:rPr lang="ru-RU" dirty="0">
                <a:latin typeface="+mj-lt"/>
              </a:rPr>
              <a:t> </a:t>
            </a:r>
            <a:r>
              <a:rPr lang="ru-RU" dirty="0" err="1">
                <a:latin typeface="+mj-lt"/>
              </a:rPr>
              <a:t>бұрын</a:t>
            </a:r>
            <a:r>
              <a:rPr lang="ru-RU" dirty="0">
                <a:latin typeface="+mj-lt"/>
              </a:rPr>
              <a:t> </a:t>
            </a:r>
            <a:r>
              <a:rPr lang="ru-RU" dirty="0" err="1">
                <a:latin typeface="+mj-lt"/>
              </a:rPr>
              <a:t>тұқым</a:t>
            </a:r>
            <a:r>
              <a:rPr lang="ru-RU" dirty="0">
                <a:latin typeface="+mj-lt"/>
              </a:rPr>
              <a:t> </a:t>
            </a:r>
            <a:r>
              <a:rPr lang="ru-RU" dirty="0" err="1">
                <a:latin typeface="+mj-lt"/>
              </a:rPr>
              <a:t>қуалайтын</a:t>
            </a:r>
            <a:r>
              <a:rPr lang="ru-RU" dirty="0">
                <a:latin typeface="+mj-lt"/>
              </a:rPr>
              <a:t> </a:t>
            </a:r>
            <a:r>
              <a:rPr lang="ru-RU" dirty="0" err="1">
                <a:latin typeface="+mj-lt"/>
              </a:rPr>
              <a:t>аурулардың</a:t>
            </a:r>
            <a:r>
              <a:rPr lang="ru-RU" dirty="0">
                <a:latin typeface="+mj-lt"/>
              </a:rPr>
              <a:t> </a:t>
            </a:r>
            <a:r>
              <a:rPr lang="ru-RU" dirty="0" err="1">
                <a:latin typeface="+mj-lt"/>
              </a:rPr>
              <a:t>себебі</a:t>
            </a:r>
            <a:r>
              <a:rPr lang="ru-RU" dirty="0">
                <a:latin typeface="+mj-lt"/>
              </a:rPr>
              <a:t> </a:t>
            </a:r>
            <a:r>
              <a:rPr lang="ru-RU" dirty="0" err="1">
                <a:latin typeface="+mj-lt"/>
              </a:rPr>
              <a:t>ата</a:t>
            </a:r>
            <a:r>
              <a:rPr lang="ru-RU" dirty="0">
                <a:latin typeface="+mj-lt"/>
              </a:rPr>
              <a:t> – </a:t>
            </a:r>
            <a:r>
              <a:rPr lang="ru-RU" dirty="0" err="1">
                <a:latin typeface="+mj-lt"/>
              </a:rPr>
              <a:t>анасының</a:t>
            </a:r>
            <a:r>
              <a:rPr lang="ru-RU" dirty="0">
                <a:latin typeface="+mj-lt"/>
              </a:rPr>
              <a:t> </a:t>
            </a:r>
            <a:r>
              <a:rPr lang="ru-RU" dirty="0" err="1">
                <a:latin typeface="+mj-lt"/>
              </a:rPr>
              <a:t>жыныстық</a:t>
            </a:r>
            <a:r>
              <a:rPr lang="ru-RU" dirty="0">
                <a:latin typeface="+mj-lt"/>
              </a:rPr>
              <a:t> </a:t>
            </a:r>
            <a:r>
              <a:rPr lang="ru-RU" dirty="0" err="1">
                <a:latin typeface="+mj-lt"/>
              </a:rPr>
              <a:t>жасушаларының</a:t>
            </a:r>
            <a:r>
              <a:rPr lang="ru-RU" dirty="0">
                <a:latin typeface="+mj-lt"/>
              </a:rPr>
              <a:t> </a:t>
            </a:r>
            <a:r>
              <a:rPr lang="ru-RU" dirty="0" err="1">
                <a:latin typeface="+mj-lt"/>
              </a:rPr>
              <a:t>қалыпты</a:t>
            </a:r>
            <a:r>
              <a:rPr lang="ru-RU" dirty="0">
                <a:latin typeface="+mj-lt"/>
              </a:rPr>
              <a:t> </a:t>
            </a:r>
            <a:r>
              <a:rPr lang="ru-RU" dirty="0" err="1">
                <a:latin typeface="+mj-lt"/>
              </a:rPr>
              <a:t>гендерінің</a:t>
            </a:r>
            <a:r>
              <a:rPr lang="ru-RU" dirty="0">
                <a:latin typeface="+mj-lt"/>
              </a:rPr>
              <a:t> </a:t>
            </a:r>
            <a:r>
              <a:rPr lang="ru-RU" dirty="0" err="1">
                <a:latin typeface="+mj-lt"/>
              </a:rPr>
              <a:t>өзгеруінде</a:t>
            </a:r>
            <a:r>
              <a:rPr lang="ru-RU" dirty="0">
                <a:latin typeface="+mj-lt"/>
              </a:rPr>
              <a:t> </a:t>
            </a:r>
            <a:r>
              <a:rPr lang="ru-RU" dirty="0" err="1">
                <a:latin typeface="+mj-lt"/>
              </a:rPr>
              <a:t>болатындығы</a:t>
            </a:r>
            <a:r>
              <a:rPr lang="ru-RU" dirty="0">
                <a:latin typeface="+mj-lt"/>
              </a:rPr>
              <a:t> </a:t>
            </a:r>
            <a:r>
              <a:rPr lang="ru-RU" dirty="0" err="1">
                <a:latin typeface="+mj-lt"/>
              </a:rPr>
              <a:t>анықталынды</a:t>
            </a:r>
            <a:r>
              <a:rPr lang="ru-RU" dirty="0">
                <a:latin typeface="+mj-lt"/>
              </a:rPr>
              <a:t>. </a:t>
            </a:r>
            <a:r>
              <a:rPr lang="ru-RU" dirty="0" err="1">
                <a:latin typeface="+mj-lt"/>
              </a:rPr>
              <a:t>Содан</a:t>
            </a:r>
            <a:r>
              <a:rPr lang="ru-RU" dirty="0">
                <a:latin typeface="+mj-lt"/>
              </a:rPr>
              <a:t> </a:t>
            </a:r>
            <a:r>
              <a:rPr lang="ru-RU" dirty="0" err="1">
                <a:latin typeface="+mj-lt"/>
              </a:rPr>
              <a:t>кейін</a:t>
            </a:r>
            <a:r>
              <a:rPr lang="ru-RU" dirty="0">
                <a:latin typeface="+mj-lt"/>
              </a:rPr>
              <a:t> </a:t>
            </a:r>
            <a:r>
              <a:rPr lang="ru-RU" dirty="0" err="1">
                <a:latin typeface="+mj-lt"/>
              </a:rPr>
              <a:t>балаларға</a:t>
            </a:r>
            <a:r>
              <a:rPr lang="ru-RU" dirty="0">
                <a:latin typeface="+mj-lt"/>
              </a:rPr>
              <a:t> </a:t>
            </a:r>
            <a:r>
              <a:rPr lang="ru-RU" dirty="0" err="1">
                <a:latin typeface="+mj-lt"/>
              </a:rPr>
              <a:t>беріліп</a:t>
            </a:r>
            <a:r>
              <a:rPr lang="ru-RU" dirty="0">
                <a:latin typeface="+mj-lt"/>
              </a:rPr>
              <a:t>, </a:t>
            </a:r>
            <a:r>
              <a:rPr lang="ru-RU" dirty="0" err="1">
                <a:latin typeface="+mj-lt"/>
              </a:rPr>
              <a:t>дефектті</a:t>
            </a:r>
            <a:r>
              <a:rPr lang="ru-RU" dirty="0">
                <a:latin typeface="+mj-lt"/>
              </a:rPr>
              <a:t> гендер </a:t>
            </a:r>
            <a:r>
              <a:rPr lang="ru-RU" dirty="0" err="1">
                <a:latin typeface="+mj-lt"/>
              </a:rPr>
              <a:t>ұрпақтарда</a:t>
            </a:r>
            <a:r>
              <a:rPr lang="ru-RU" dirty="0">
                <a:latin typeface="+mj-lt"/>
              </a:rPr>
              <a:t> </a:t>
            </a:r>
            <a:r>
              <a:rPr lang="ru-RU" dirty="0" err="1">
                <a:latin typeface="+mj-lt"/>
              </a:rPr>
              <a:t>қайталанатын</a:t>
            </a:r>
            <a:r>
              <a:rPr lang="ru-RU" dirty="0">
                <a:latin typeface="+mj-lt"/>
              </a:rPr>
              <a:t> </a:t>
            </a:r>
            <a:r>
              <a:rPr lang="ru-RU" dirty="0" err="1">
                <a:latin typeface="+mj-lt"/>
              </a:rPr>
              <a:t>тұқым</a:t>
            </a:r>
            <a:r>
              <a:rPr lang="ru-RU" dirty="0">
                <a:latin typeface="+mj-lt"/>
              </a:rPr>
              <a:t> </a:t>
            </a:r>
            <a:r>
              <a:rPr lang="ru-RU" dirty="0" err="1">
                <a:latin typeface="+mj-lt"/>
              </a:rPr>
              <a:t>қуалайтын</a:t>
            </a:r>
            <a:r>
              <a:rPr lang="ru-RU" dirty="0">
                <a:latin typeface="+mj-lt"/>
              </a:rPr>
              <a:t> </a:t>
            </a:r>
            <a:r>
              <a:rPr lang="ru-RU" dirty="0" err="1">
                <a:latin typeface="+mj-lt"/>
              </a:rPr>
              <a:t>патологияны</a:t>
            </a:r>
            <a:r>
              <a:rPr lang="ru-RU" dirty="0">
                <a:latin typeface="+mj-lt"/>
              </a:rPr>
              <a:t> </a:t>
            </a:r>
            <a:r>
              <a:rPr lang="ru-RU" dirty="0" err="1">
                <a:latin typeface="+mj-lt"/>
              </a:rPr>
              <a:t>тасымалдайды</a:t>
            </a:r>
            <a:r>
              <a:rPr lang="ru-RU" dirty="0">
                <a:latin typeface="+mj-lt"/>
              </a:rPr>
              <a:t>. </a:t>
            </a:r>
            <a:r>
              <a:rPr lang="en-US" dirty="0">
                <a:latin typeface="+mj-lt"/>
              </a:rPr>
              <a:t>HLA – </a:t>
            </a:r>
            <a:r>
              <a:rPr lang="ru-RU" dirty="0" err="1">
                <a:latin typeface="+mj-lt"/>
              </a:rPr>
              <a:t>жүйесінің</a:t>
            </a:r>
            <a:r>
              <a:rPr lang="ru-RU" dirty="0">
                <a:latin typeface="+mj-lt"/>
              </a:rPr>
              <a:t> </a:t>
            </a:r>
            <a:r>
              <a:rPr lang="ru-RU" dirty="0" err="1">
                <a:latin typeface="+mj-lt"/>
              </a:rPr>
              <a:t>антигендері</a:t>
            </a:r>
            <a:r>
              <a:rPr lang="ru-RU" dirty="0">
                <a:latin typeface="+mj-lt"/>
              </a:rPr>
              <a:t> </a:t>
            </a:r>
            <a:r>
              <a:rPr lang="ru-RU" dirty="0" err="1">
                <a:latin typeface="+mj-lt"/>
              </a:rPr>
              <a:t>көпфункциональды</a:t>
            </a:r>
            <a:r>
              <a:rPr lang="ru-RU" dirty="0">
                <a:latin typeface="+mj-lt"/>
              </a:rPr>
              <a:t> – </a:t>
            </a:r>
            <a:r>
              <a:rPr lang="ru-RU" dirty="0" err="1">
                <a:latin typeface="+mj-lt"/>
              </a:rPr>
              <a:t>супергендер</a:t>
            </a:r>
            <a:r>
              <a:rPr lang="ru-RU" dirty="0">
                <a:latin typeface="+mj-lt"/>
              </a:rPr>
              <a:t> – </a:t>
            </a:r>
            <a:r>
              <a:rPr lang="ru-RU" dirty="0" err="1">
                <a:latin typeface="+mj-lt"/>
              </a:rPr>
              <a:t>олар</a:t>
            </a:r>
            <a:r>
              <a:rPr lang="ru-RU" dirty="0">
                <a:latin typeface="+mj-lt"/>
              </a:rPr>
              <a:t> </a:t>
            </a:r>
            <a:r>
              <a:rPr lang="ru-RU" dirty="0" err="1">
                <a:latin typeface="+mj-lt"/>
              </a:rPr>
              <a:t>трансплантациялық</a:t>
            </a:r>
            <a:r>
              <a:rPr lang="ru-RU" dirty="0">
                <a:latin typeface="+mj-lt"/>
              </a:rPr>
              <a:t> </a:t>
            </a:r>
            <a:r>
              <a:rPr lang="ru-RU" dirty="0" err="1">
                <a:latin typeface="+mj-lt"/>
              </a:rPr>
              <a:t>антигендердің</a:t>
            </a:r>
            <a:r>
              <a:rPr lang="ru-RU" dirty="0">
                <a:latin typeface="+mj-lt"/>
              </a:rPr>
              <a:t> </a:t>
            </a:r>
            <a:r>
              <a:rPr lang="ru-RU" dirty="0" err="1">
                <a:latin typeface="+mj-lt"/>
              </a:rPr>
              <a:t>түзілуін</a:t>
            </a:r>
            <a:r>
              <a:rPr lang="ru-RU" dirty="0">
                <a:latin typeface="+mj-lt"/>
              </a:rPr>
              <a:t>, </a:t>
            </a:r>
            <a:r>
              <a:rPr lang="ru-RU" dirty="0" err="1">
                <a:latin typeface="+mj-lt"/>
              </a:rPr>
              <a:t>иммунды</a:t>
            </a:r>
            <a:r>
              <a:rPr lang="ru-RU" dirty="0">
                <a:latin typeface="+mj-lt"/>
              </a:rPr>
              <a:t> </a:t>
            </a:r>
            <a:r>
              <a:rPr lang="ru-RU" dirty="0" err="1">
                <a:latin typeface="+mj-lt"/>
              </a:rPr>
              <a:t>жауаптың</a:t>
            </a:r>
            <a:r>
              <a:rPr lang="ru-RU" dirty="0">
                <a:latin typeface="+mj-lt"/>
              </a:rPr>
              <a:t> </a:t>
            </a:r>
            <a:r>
              <a:rPr lang="ru-RU" dirty="0" err="1">
                <a:latin typeface="+mj-lt"/>
              </a:rPr>
              <a:t>күшін</a:t>
            </a:r>
            <a:r>
              <a:rPr lang="ru-RU" dirty="0">
                <a:latin typeface="+mj-lt"/>
              </a:rPr>
              <a:t>, </a:t>
            </a:r>
            <a:r>
              <a:rPr lang="ru-RU" dirty="0" err="1">
                <a:latin typeface="+mj-lt"/>
              </a:rPr>
              <a:t>әртүрлі</a:t>
            </a:r>
            <a:r>
              <a:rPr lang="ru-RU" dirty="0">
                <a:latin typeface="+mj-lt"/>
              </a:rPr>
              <a:t> </a:t>
            </a:r>
            <a:r>
              <a:rPr lang="ru-RU" dirty="0" err="1">
                <a:latin typeface="+mj-lt"/>
              </a:rPr>
              <a:t>аурулармен</a:t>
            </a:r>
            <a:r>
              <a:rPr lang="ru-RU" dirty="0">
                <a:latin typeface="+mj-lt"/>
              </a:rPr>
              <a:t> </a:t>
            </a:r>
            <a:r>
              <a:rPr lang="ru-RU" dirty="0" err="1">
                <a:latin typeface="+mj-lt"/>
              </a:rPr>
              <a:t>оң</a:t>
            </a:r>
            <a:r>
              <a:rPr lang="ru-RU" dirty="0">
                <a:latin typeface="+mj-lt"/>
              </a:rPr>
              <a:t> </a:t>
            </a:r>
            <a:r>
              <a:rPr lang="ru-RU" dirty="0" err="1">
                <a:latin typeface="+mj-lt"/>
              </a:rPr>
              <a:t>және</a:t>
            </a:r>
            <a:r>
              <a:rPr lang="ru-RU" dirty="0">
                <a:latin typeface="+mj-lt"/>
              </a:rPr>
              <a:t> </a:t>
            </a:r>
            <a:r>
              <a:rPr lang="ru-RU" dirty="0" err="1">
                <a:latin typeface="+mj-lt"/>
              </a:rPr>
              <a:t>теріс</a:t>
            </a:r>
            <a:r>
              <a:rPr lang="ru-RU" dirty="0">
                <a:latin typeface="+mj-lt"/>
              </a:rPr>
              <a:t> </a:t>
            </a:r>
            <a:r>
              <a:rPr lang="ru-RU" dirty="0" err="1">
                <a:latin typeface="+mj-lt"/>
              </a:rPr>
              <a:t>ассоциацияларды</a:t>
            </a:r>
            <a:r>
              <a:rPr lang="ru-RU" dirty="0">
                <a:latin typeface="+mj-lt"/>
              </a:rPr>
              <a:t> </a:t>
            </a:r>
            <a:r>
              <a:rPr lang="ru-RU" dirty="0" err="1">
                <a:latin typeface="+mj-lt"/>
              </a:rPr>
              <a:t>бақылайды</a:t>
            </a:r>
            <a:r>
              <a:rPr lang="ru-RU" dirty="0">
                <a:latin typeface="+mj-lt"/>
              </a:rPr>
              <a:t>. </a:t>
            </a:r>
            <a:r>
              <a:rPr lang="ru-RU" dirty="0" err="1">
                <a:latin typeface="+mj-lt"/>
              </a:rPr>
              <a:t>Бұндай</a:t>
            </a:r>
            <a:r>
              <a:rPr lang="ru-RU" dirty="0">
                <a:latin typeface="+mj-lt"/>
              </a:rPr>
              <a:t> гендер 30-дан аса.</a:t>
            </a:r>
          </a:p>
          <a:p>
            <a:pPr algn="just" fontAlgn="base"/>
            <a:r>
              <a:rPr lang="ru-RU" dirty="0" err="1">
                <a:latin typeface="+mj-lt"/>
              </a:rPr>
              <a:t>Тұқым</a:t>
            </a:r>
            <a:r>
              <a:rPr lang="ru-RU" dirty="0">
                <a:latin typeface="+mj-lt"/>
              </a:rPr>
              <a:t> </a:t>
            </a:r>
            <a:r>
              <a:rPr lang="ru-RU" dirty="0" err="1">
                <a:latin typeface="+mj-lt"/>
              </a:rPr>
              <a:t>қуалайтын</a:t>
            </a:r>
            <a:r>
              <a:rPr lang="ru-RU" dirty="0">
                <a:latin typeface="+mj-lt"/>
              </a:rPr>
              <a:t> </a:t>
            </a:r>
            <a:r>
              <a:rPr lang="ru-RU" dirty="0" err="1">
                <a:latin typeface="+mj-lt"/>
              </a:rPr>
              <a:t>аурулар</a:t>
            </a:r>
            <a:r>
              <a:rPr lang="ru-RU" dirty="0">
                <a:latin typeface="+mj-lt"/>
              </a:rPr>
              <a:t> </a:t>
            </a:r>
            <a:r>
              <a:rPr lang="ru-RU" dirty="0" err="1">
                <a:latin typeface="+mj-lt"/>
              </a:rPr>
              <a:t>генетикалық</a:t>
            </a:r>
            <a:r>
              <a:rPr lang="ru-RU" dirty="0">
                <a:latin typeface="+mj-lt"/>
              </a:rPr>
              <a:t> </a:t>
            </a:r>
            <a:r>
              <a:rPr lang="ru-RU" dirty="0" err="1">
                <a:latin typeface="+mj-lt"/>
              </a:rPr>
              <a:t>аппараттың</a:t>
            </a:r>
            <a:r>
              <a:rPr lang="ru-RU" dirty="0">
                <a:latin typeface="+mj-lt"/>
              </a:rPr>
              <a:t> </a:t>
            </a:r>
            <a:r>
              <a:rPr lang="ru-RU" dirty="0" err="1">
                <a:latin typeface="+mj-lt"/>
              </a:rPr>
              <a:t>бұзылыстарымен</a:t>
            </a:r>
            <a:r>
              <a:rPr lang="ru-RU" dirty="0">
                <a:latin typeface="+mj-lt"/>
              </a:rPr>
              <a:t> </a:t>
            </a:r>
            <a:r>
              <a:rPr lang="ru-RU" dirty="0" err="1">
                <a:latin typeface="+mj-lt"/>
              </a:rPr>
              <a:t>байланысты</a:t>
            </a:r>
            <a:r>
              <a:rPr lang="ru-RU" dirty="0">
                <a:latin typeface="+mj-lt"/>
              </a:rPr>
              <a:t>. </a:t>
            </a:r>
            <a:r>
              <a:rPr lang="ru-RU" dirty="0" err="1">
                <a:latin typeface="+mj-lt"/>
              </a:rPr>
              <a:t>Индивидтің</a:t>
            </a:r>
            <a:r>
              <a:rPr lang="ru-RU" dirty="0">
                <a:latin typeface="+mj-lt"/>
              </a:rPr>
              <a:t> </a:t>
            </a:r>
            <a:r>
              <a:rPr lang="ru-RU" dirty="0" err="1">
                <a:latin typeface="+mj-lt"/>
              </a:rPr>
              <a:t>тегіс</a:t>
            </a:r>
            <a:r>
              <a:rPr lang="ru-RU" dirty="0">
                <a:latin typeface="+mj-lt"/>
              </a:rPr>
              <a:t> </a:t>
            </a:r>
            <a:r>
              <a:rPr lang="ru-RU" dirty="0" err="1">
                <a:latin typeface="+mj-lt"/>
              </a:rPr>
              <a:t>бір</a:t>
            </a:r>
            <a:r>
              <a:rPr lang="ru-RU" dirty="0">
                <a:latin typeface="+mj-lt"/>
              </a:rPr>
              <a:t> </a:t>
            </a:r>
            <a:r>
              <a:rPr lang="ru-RU" dirty="0" err="1">
                <a:latin typeface="+mj-lt"/>
              </a:rPr>
              <a:t>қатар</a:t>
            </a:r>
            <a:r>
              <a:rPr lang="ru-RU" dirty="0">
                <a:latin typeface="+mj-lt"/>
              </a:rPr>
              <a:t> </a:t>
            </a:r>
            <a:r>
              <a:rPr lang="ru-RU" dirty="0" err="1">
                <a:latin typeface="+mj-lt"/>
              </a:rPr>
              <a:t>ауруларға</a:t>
            </a:r>
            <a:r>
              <a:rPr lang="ru-RU" dirty="0">
                <a:latin typeface="+mj-lt"/>
              </a:rPr>
              <a:t> </a:t>
            </a:r>
            <a:r>
              <a:rPr lang="ru-RU" dirty="0" err="1">
                <a:latin typeface="+mj-lt"/>
              </a:rPr>
              <a:t>бейімділігі</a:t>
            </a:r>
            <a:r>
              <a:rPr lang="ru-RU" dirty="0">
                <a:latin typeface="+mj-lt"/>
              </a:rPr>
              <a:t> </a:t>
            </a:r>
            <a:r>
              <a:rPr lang="ru-RU" dirty="0" err="1">
                <a:latin typeface="+mj-lt"/>
              </a:rPr>
              <a:t>генетикалық</a:t>
            </a:r>
            <a:r>
              <a:rPr lang="ru-RU" dirty="0">
                <a:latin typeface="+mj-lt"/>
              </a:rPr>
              <a:t> </a:t>
            </a:r>
            <a:r>
              <a:rPr lang="ru-RU" dirty="0" err="1">
                <a:latin typeface="+mj-lt"/>
              </a:rPr>
              <a:t>детерминирленген</a:t>
            </a:r>
            <a:r>
              <a:rPr lang="ru-RU" dirty="0">
                <a:latin typeface="+mj-lt"/>
              </a:rPr>
              <a:t>, ал </a:t>
            </a:r>
            <a:r>
              <a:rPr lang="ru-RU" dirty="0" err="1">
                <a:latin typeface="+mj-lt"/>
              </a:rPr>
              <a:t>детерминирлігінің</a:t>
            </a:r>
            <a:r>
              <a:rPr lang="ru-RU" dirty="0">
                <a:latin typeface="+mj-lt"/>
              </a:rPr>
              <a:t> </a:t>
            </a:r>
            <a:r>
              <a:rPr lang="ru-RU" dirty="0" err="1">
                <a:latin typeface="+mj-lt"/>
              </a:rPr>
              <a:t>өзі</a:t>
            </a:r>
            <a:r>
              <a:rPr lang="ru-RU" dirty="0">
                <a:latin typeface="+mj-lt"/>
              </a:rPr>
              <a:t> </a:t>
            </a:r>
            <a:r>
              <a:rPr lang="ru-RU" dirty="0" err="1">
                <a:latin typeface="+mj-lt"/>
              </a:rPr>
              <a:t>гистосәйкестіктің</a:t>
            </a:r>
            <a:r>
              <a:rPr lang="ru-RU" dirty="0">
                <a:latin typeface="+mj-lt"/>
              </a:rPr>
              <a:t> </a:t>
            </a:r>
            <a:r>
              <a:rPr lang="ru-RU" dirty="0" err="1">
                <a:latin typeface="+mj-lt"/>
              </a:rPr>
              <a:t>басты</a:t>
            </a:r>
            <a:r>
              <a:rPr lang="ru-RU" dirty="0">
                <a:latin typeface="+mj-lt"/>
              </a:rPr>
              <a:t> </a:t>
            </a:r>
            <a:r>
              <a:rPr lang="ru-RU" dirty="0" err="1">
                <a:latin typeface="+mj-lt"/>
              </a:rPr>
              <a:t>кешенімен</a:t>
            </a:r>
            <a:r>
              <a:rPr lang="ru-RU" dirty="0">
                <a:latin typeface="+mj-lt"/>
              </a:rPr>
              <a:t> </a:t>
            </a:r>
            <a:r>
              <a:rPr lang="ru-RU" dirty="0" err="1">
                <a:latin typeface="+mj-lt"/>
              </a:rPr>
              <a:t>байланысты</a:t>
            </a:r>
            <a:r>
              <a:rPr lang="ru-RU" dirty="0">
                <a:latin typeface="+mj-lt"/>
              </a:rPr>
              <a:t>.</a:t>
            </a:r>
          </a:p>
          <a:p>
            <a:pPr algn="just" fontAlgn="base"/>
            <a:r>
              <a:rPr lang="ru-RU" dirty="0" err="1">
                <a:latin typeface="+mj-lt"/>
              </a:rPr>
              <a:t>Осылайша</a:t>
            </a:r>
            <a:r>
              <a:rPr lang="ru-RU" dirty="0">
                <a:latin typeface="+mj-lt"/>
              </a:rPr>
              <a:t>, индивид, </a:t>
            </a:r>
            <a:r>
              <a:rPr lang="ru-RU" dirty="0" err="1">
                <a:latin typeface="+mj-lt"/>
              </a:rPr>
              <a:t>белгілі</a:t>
            </a:r>
            <a:r>
              <a:rPr lang="ru-RU" dirty="0">
                <a:latin typeface="+mj-lt"/>
              </a:rPr>
              <a:t> </a:t>
            </a:r>
            <a:r>
              <a:rPr lang="ru-RU" dirty="0" err="1">
                <a:latin typeface="+mj-lt"/>
              </a:rPr>
              <a:t>бір</a:t>
            </a:r>
            <a:r>
              <a:rPr lang="ru-RU" dirty="0">
                <a:latin typeface="+mj-lt"/>
              </a:rPr>
              <a:t> </a:t>
            </a:r>
            <a:r>
              <a:rPr lang="ru-RU" dirty="0" err="1">
                <a:latin typeface="+mj-lt"/>
              </a:rPr>
              <a:t>аллельге</a:t>
            </a:r>
            <a:r>
              <a:rPr lang="ru-RU" dirty="0">
                <a:latin typeface="+mj-lt"/>
              </a:rPr>
              <a:t> </a:t>
            </a:r>
            <a:r>
              <a:rPr lang="ru-RU" dirty="0" err="1">
                <a:latin typeface="+mj-lt"/>
              </a:rPr>
              <a:t>ие</a:t>
            </a:r>
            <a:r>
              <a:rPr lang="ru-RU" dirty="0">
                <a:latin typeface="+mj-lt"/>
              </a:rPr>
              <a:t> </a:t>
            </a:r>
            <a:r>
              <a:rPr lang="ru-RU" dirty="0" err="1">
                <a:latin typeface="+mj-lt"/>
              </a:rPr>
              <a:t>болып</a:t>
            </a:r>
            <a:r>
              <a:rPr lang="ru-RU" dirty="0">
                <a:latin typeface="+mj-lt"/>
              </a:rPr>
              <a:t>, </a:t>
            </a:r>
            <a:r>
              <a:rPr lang="ru-RU" dirty="0" err="1">
                <a:latin typeface="+mj-lt"/>
              </a:rPr>
              <a:t>берілген</a:t>
            </a:r>
            <a:r>
              <a:rPr lang="ru-RU" dirty="0">
                <a:latin typeface="+mj-lt"/>
              </a:rPr>
              <a:t> </a:t>
            </a:r>
            <a:r>
              <a:rPr lang="ru-RU" dirty="0" err="1">
                <a:latin typeface="+mj-lt"/>
              </a:rPr>
              <a:t>аурумен</a:t>
            </a:r>
            <a:r>
              <a:rPr lang="ru-RU" dirty="0">
                <a:latin typeface="+mj-lt"/>
              </a:rPr>
              <a:t> </a:t>
            </a:r>
            <a:r>
              <a:rPr lang="ru-RU" dirty="0" err="1">
                <a:latin typeface="+mj-lt"/>
              </a:rPr>
              <a:t>немесе</a:t>
            </a:r>
            <a:r>
              <a:rPr lang="ru-RU" dirty="0">
                <a:latin typeface="+mj-lt"/>
              </a:rPr>
              <a:t> </a:t>
            </a:r>
            <a:r>
              <a:rPr lang="ru-RU" dirty="0" err="1">
                <a:latin typeface="+mj-lt"/>
              </a:rPr>
              <a:t>аурулар</a:t>
            </a:r>
            <a:r>
              <a:rPr lang="ru-RU" dirty="0">
                <a:latin typeface="+mj-lt"/>
              </a:rPr>
              <a:t> </a:t>
            </a:r>
            <a:r>
              <a:rPr lang="ru-RU" dirty="0" err="1">
                <a:latin typeface="+mj-lt"/>
              </a:rPr>
              <a:t>тобымен</a:t>
            </a:r>
            <a:r>
              <a:rPr lang="ru-RU" dirty="0">
                <a:latin typeface="+mj-lt"/>
              </a:rPr>
              <a:t> ауру </a:t>
            </a:r>
            <a:r>
              <a:rPr lang="ru-RU" dirty="0" err="1">
                <a:latin typeface="+mj-lt"/>
              </a:rPr>
              <a:t>қаупінің</a:t>
            </a:r>
            <a:r>
              <a:rPr lang="ru-RU" dirty="0">
                <a:latin typeface="+mj-lt"/>
              </a:rPr>
              <a:t>  </a:t>
            </a:r>
            <a:r>
              <a:rPr lang="ru-RU" dirty="0" err="1">
                <a:latin typeface="+mj-lt"/>
              </a:rPr>
              <a:t>белгілі</a:t>
            </a:r>
            <a:r>
              <a:rPr lang="ru-RU" dirty="0">
                <a:latin typeface="+mj-lt"/>
              </a:rPr>
              <a:t> </a:t>
            </a:r>
            <a:r>
              <a:rPr lang="ru-RU" dirty="0" err="1">
                <a:latin typeface="+mj-lt"/>
              </a:rPr>
              <a:t>деңгейіне</a:t>
            </a:r>
            <a:r>
              <a:rPr lang="ru-RU" dirty="0">
                <a:latin typeface="+mj-lt"/>
              </a:rPr>
              <a:t> </a:t>
            </a:r>
            <a:r>
              <a:rPr lang="ru-RU" dirty="0" err="1">
                <a:latin typeface="+mj-lt"/>
              </a:rPr>
              <a:t>ие</a:t>
            </a:r>
            <a:r>
              <a:rPr lang="ru-RU" dirty="0">
                <a:latin typeface="+mj-lt"/>
              </a:rPr>
              <a:t>. </a:t>
            </a:r>
            <a:r>
              <a:rPr lang="ru-RU" dirty="0" err="1">
                <a:latin typeface="+mj-lt"/>
              </a:rPr>
              <a:t>Оларды</a:t>
            </a:r>
            <a:r>
              <a:rPr lang="ru-RU" dirty="0">
                <a:latin typeface="+mj-lt"/>
              </a:rPr>
              <a:t> 4 </a:t>
            </a:r>
            <a:r>
              <a:rPr lang="ru-RU" dirty="0" err="1">
                <a:latin typeface="+mj-lt"/>
              </a:rPr>
              <a:t>категорияға</a:t>
            </a:r>
            <a:r>
              <a:rPr lang="ru-RU" dirty="0">
                <a:latin typeface="+mj-lt"/>
              </a:rPr>
              <a:t> </a:t>
            </a:r>
            <a:r>
              <a:rPr lang="ru-RU" dirty="0" err="1">
                <a:latin typeface="+mj-lt"/>
              </a:rPr>
              <a:t>бөлуге</a:t>
            </a:r>
            <a:r>
              <a:rPr lang="ru-RU" dirty="0">
                <a:latin typeface="+mj-lt"/>
              </a:rPr>
              <a:t> </a:t>
            </a:r>
            <a:r>
              <a:rPr lang="ru-RU" dirty="0" err="1">
                <a:latin typeface="+mj-lt"/>
              </a:rPr>
              <a:t>болады</a:t>
            </a:r>
            <a:r>
              <a:rPr lang="ru-RU" dirty="0">
                <a:latin typeface="+mj-lt"/>
              </a:rPr>
              <a:t>:</a:t>
            </a:r>
          </a:p>
          <a:p>
            <a:pPr marL="285750" indent="-285750" algn="just" fontAlgn="base">
              <a:buFont typeface="Wingdings" panose="05000000000000000000" pitchFamily="2" charset="2"/>
              <a:buChar char="Ø"/>
            </a:pPr>
            <a:r>
              <a:rPr lang="ru-RU" dirty="0" err="1">
                <a:latin typeface="+mj-lt"/>
              </a:rPr>
              <a:t>Иммунды</a:t>
            </a:r>
            <a:r>
              <a:rPr lang="ru-RU" dirty="0">
                <a:latin typeface="+mj-lt"/>
              </a:rPr>
              <a:t> </a:t>
            </a:r>
            <a:r>
              <a:rPr lang="ru-RU" dirty="0" err="1">
                <a:latin typeface="+mj-lt"/>
              </a:rPr>
              <a:t>бұзылыстар</a:t>
            </a:r>
            <a:r>
              <a:rPr lang="ru-RU" dirty="0">
                <a:latin typeface="+mj-lt"/>
              </a:rPr>
              <a:t>: миастения, гравис, </a:t>
            </a:r>
            <a:r>
              <a:rPr lang="ru-RU" dirty="0" err="1">
                <a:latin typeface="+mj-lt"/>
              </a:rPr>
              <a:t>жүйелі</a:t>
            </a:r>
            <a:r>
              <a:rPr lang="ru-RU" dirty="0">
                <a:latin typeface="+mj-lt"/>
              </a:rPr>
              <a:t> </a:t>
            </a:r>
            <a:r>
              <a:rPr lang="ru-RU" dirty="0" err="1">
                <a:latin typeface="+mj-lt"/>
              </a:rPr>
              <a:t>қызыл</a:t>
            </a:r>
            <a:r>
              <a:rPr lang="ru-RU" dirty="0">
                <a:latin typeface="+mj-lt"/>
              </a:rPr>
              <a:t> </a:t>
            </a:r>
            <a:r>
              <a:rPr lang="ru-RU" dirty="0" err="1">
                <a:latin typeface="+mj-lt"/>
              </a:rPr>
              <a:t>ноқта</a:t>
            </a:r>
            <a:r>
              <a:rPr lang="ru-RU" dirty="0">
                <a:latin typeface="+mj-lt"/>
              </a:rPr>
              <a:t>, </a:t>
            </a:r>
            <a:r>
              <a:rPr lang="ru-RU" dirty="0" err="1">
                <a:latin typeface="+mj-lt"/>
              </a:rPr>
              <a:t>иммунды</a:t>
            </a:r>
            <a:r>
              <a:rPr lang="ru-RU" dirty="0">
                <a:latin typeface="+mj-lt"/>
              </a:rPr>
              <a:t> </a:t>
            </a:r>
            <a:r>
              <a:rPr lang="ru-RU" dirty="0" err="1">
                <a:latin typeface="+mj-lt"/>
              </a:rPr>
              <a:t>глобулиндердің</a:t>
            </a:r>
            <a:r>
              <a:rPr lang="ru-RU" dirty="0">
                <a:latin typeface="+mj-lt"/>
              </a:rPr>
              <a:t> </a:t>
            </a:r>
            <a:r>
              <a:rPr lang="ru-RU" dirty="0" err="1">
                <a:latin typeface="+mj-lt"/>
              </a:rPr>
              <a:t>жеткіліксіздігі</a:t>
            </a:r>
            <a:r>
              <a:rPr lang="ru-RU" dirty="0">
                <a:latin typeface="+mj-lt"/>
              </a:rPr>
              <a:t>.</a:t>
            </a:r>
          </a:p>
          <a:p>
            <a:pPr marL="285750" indent="-285750" algn="just" fontAlgn="base">
              <a:buFont typeface="Wingdings" panose="05000000000000000000" pitchFamily="2" charset="2"/>
              <a:buChar char="Ø"/>
            </a:pPr>
            <a:r>
              <a:rPr lang="ru-RU" dirty="0" err="1">
                <a:latin typeface="+mj-lt"/>
              </a:rPr>
              <a:t>Аутоиммунды</a:t>
            </a:r>
            <a:r>
              <a:rPr lang="ru-RU" dirty="0">
                <a:latin typeface="+mj-lt"/>
              </a:rPr>
              <a:t> </a:t>
            </a:r>
            <a:r>
              <a:rPr lang="ru-RU" dirty="0" err="1">
                <a:latin typeface="+mj-lt"/>
              </a:rPr>
              <a:t>компонеттері</a:t>
            </a:r>
            <a:r>
              <a:rPr lang="ru-RU" dirty="0">
                <a:latin typeface="+mj-lt"/>
              </a:rPr>
              <a:t> бар </a:t>
            </a:r>
            <a:r>
              <a:rPr lang="ru-RU" dirty="0" err="1">
                <a:latin typeface="+mj-lt"/>
              </a:rPr>
              <a:t>аурулар</a:t>
            </a:r>
            <a:r>
              <a:rPr lang="ru-RU" dirty="0">
                <a:latin typeface="+mj-lt"/>
              </a:rPr>
              <a:t>: </a:t>
            </a:r>
            <a:r>
              <a:rPr lang="ru-RU" dirty="0" err="1">
                <a:latin typeface="+mj-lt"/>
              </a:rPr>
              <a:t>инсулинге</a:t>
            </a:r>
            <a:r>
              <a:rPr lang="ru-RU" dirty="0">
                <a:latin typeface="+mj-lt"/>
              </a:rPr>
              <a:t> </a:t>
            </a:r>
            <a:r>
              <a:rPr lang="ru-RU" dirty="0" err="1">
                <a:latin typeface="+mj-lt"/>
              </a:rPr>
              <a:t>тәуелді</a:t>
            </a:r>
            <a:r>
              <a:rPr lang="ru-RU" dirty="0">
                <a:latin typeface="+mj-lt"/>
              </a:rPr>
              <a:t> </a:t>
            </a:r>
            <a:r>
              <a:rPr lang="ru-RU" dirty="0" err="1">
                <a:latin typeface="+mj-lt"/>
              </a:rPr>
              <a:t>қант</a:t>
            </a:r>
            <a:r>
              <a:rPr lang="ru-RU" dirty="0">
                <a:latin typeface="+mj-lt"/>
              </a:rPr>
              <a:t> </a:t>
            </a:r>
            <a:r>
              <a:rPr lang="ru-RU" dirty="0" err="1">
                <a:latin typeface="+mj-lt"/>
              </a:rPr>
              <a:t>диабеті</a:t>
            </a:r>
            <a:r>
              <a:rPr lang="ru-RU" dirty="0">
                <a:latin typeface="+mj-lt"/>
              </a:rPr>
              <a:t>, </a:t>
            </a:r>
            <a:r>
              <a:rPr lang="ru-RU" dirty="0" err="1">
                <a:latin typeface="+mj-lt"/>
              </a:rPr>
              <a:t>тиреотоксикоздар</a:t>
            </a:r>
            <a:r>
              <a:rPr lang="ru-RU" dirty="0">
                <a:latin typeface="+mj-lt"/>
              </a:rPr>
              <a:t>, </a:t>
            </a:r>
            <a:r>
              <a:rPr lang="ru-RU" dirty="0" err="1">
                <a:latin typeface="+mj-lt"/>
              </a:rPr>
              <a:t>ревматоидты</a:t>
            </a:r>
            <a:r>
              <a:rPr lang="ru-RU" dirty="0">
                <a:latin typeface="+mj-lt"/>
              </a:rPr>
              <a:t> артрит.</a:t>
            </a:r>
          </a:p>
          <a:p>
            <a:pPr marL="285750" indent="-285750" algn="just" fontAlgn="base">
              <a:buFont typeface="Wingdings" panose="05000000000000000000" pitchFamily="2" charset="2"/>
              <a:buChar char="Ø"/>
            </a:pPr>
            <a:r>
              <a:rPr lang="ru-RU" dirty="0" err="1">
                <a:latin typeface="+mj-lt"/>
              </a:rPr>
              <a:t>Этиологиясы</a:t>
            </a:r>
            <a:r>
              <a:rPr lang="ru-RU" dirty="0">
                <a:latin typeface="+mj-lt"/>
              </a:rPr>
              <a:t> </a:t>
            </a:r>
            <a:r>
              <a:rPr lang="ru-RU" dirty="0" err="1">
                <a:latin typeface="+mj-lt"/>
              </a:rPr>
              <a:t>белгісіз</a:t>
            </a:r>
            <a:r>
              <a:rPr lang="ru-RU" dirty="0">
                <a:latin typeface="+mj-lt"/>
              </a:rPr>
              <a:t> </a:t>
            </a:r>
            <a:r>
              <a:rPr lang="ru-RU" dirty="0" err="1">
                <a:latin typeface="+mj-lt"/>
              </a:rPr>
              <a:t>аурулар</a:t>
            </a:r>
            <a:r>
              <a:rPr lang="ru-RU" dirty="0">
                <a:latin typeface="+mj-lt"/>
              </a:rPr>
              <a:t>: </a:t>
            </a:r>
            <a:r>
              <a:rPr lang="ru-RU" dirty="0" err="1">
                <a:latin typeface="+mj-lt"/>
              </a:rPr>
              <a:t>шашырыңқы</a:t>
            </a:r>
            <a:r>
              <a:rPr lang="ru-RU" dirty="0">
                <a:latin typeface="+mj-lt"/>
              </a:rPr>
              <a:t> склероз, </a:t>
            </a:r>
            <a:r>
              <a:rPr lang="ru-RU" dirty="0" err="1">
                <a:latin typeface="+mj-lt"/>
              </a:rPr>
              <a:t>әртүрлі</a:t>
            </a:r>
            <a:r>
              <a:rPr lang="ru-RU" dirty="0">
                <a:latin typeface="+mj-lt"/>
              </a:rPr>
              <a:t> </a:t>
            </a:r>
            <a:r>
              <a:rPr lang="ru-RU" dirty="0" err="1">
                <a:latin typeface="+mj-lt"/>
              </a:rPr>
              <a:t>псориаздар</a:t>
            </a:r>
            <a:r>
              <a:rPr lang="ru-RU" dirty="0">
                <a:latin typeface="+mj-lt"/>
              </a:rPr>
              <a:t>.</a:t>
            </a:r>
          </a:p>
          <a:p>
            <a:pPr marL="285750" indent="-285750" algn="just" fontAlgn="base">
              <a:buFont typeface="Wingdings" panose="05000000000000000000" pitchFamily="2" charset="2"/>
              <a:buChar char="Ø"/>
            </a:pPr>
            <a:r>
              <a:rPr lang="ru-RU" dirty="0" err="1">
                <a:latin typeface="+mj-lt"/>
              </a:rPr>
              <a:t>Иммунды</a:t>
            </a:r>
            <a:r>
              <a:rPr lang="ru-RU" dirty="0">
                <a:latin typeface="+mj-lt"/>
              </a:rPr>
              <a:t> </a:t>
            </a:r>
            <a:r>
              <a:rPr lang="ru-RU" dirty="0" err="1">
                <a:latin typeface="+mj-lt"/>
              </a:rPr>
              <a:t>компонетті</a:t>
            </a:r>
            <a:r>
              <a:rPr lang="ru-RU" dirty="0">
                <a:latin typeface="+mj-lt"/>
              </a:rPr>
              <a:t> </a:t>
            </a:r>
            <a:r>
              <a:rPr lang="ru-RU" dirty="0" err="1">
                <a:latin typeface="+mj-lt"/>
              </a:rPr>
              <a:t>жоқ</a:t>
            </a:r>
            <a:r>
              <a:rPr lang="ru-RU" dirty="0">
                <a:latin typeface="+mj-lt"/>
              </a:rPr>
              <a:t> </a:t>
            </a:r>
            <a:r>
              <a:rPr lang="ru-RU" dirty="0" err="1">
                <a:latin typeface="+mj-lt"/>
              </a:rPr>
              <a:t>аурулар</a:t>
            </a:r>
            <a:r>
              <a:rPr lang="ru-RU" dirty="0">
                <a:latin typeface="+mj-lt"/>
              </a:rPr>
              <a:t>: </a:t>
            </a:r>
            <a:r>
              <a:rPr lang="ru-RU" dirty="0" err="1">
                <a:latin typeface="+mj-lt"/>
              </a:rPr>
              <a:t>идиопатиялық</a:t>
            </a:r>
            <a:r>
              <a:rPr lang="ru-RU" dirty="0">
                <a:latin typeface="+mj-lt"/>
              </a:rPr>
              <a:t> </a:t>
            </a:r>
            <a:r>
              <a:rPr lang="ru-RU" dirty="0" err="1">
                <a:latin typeface="+mj-lt"/>
              </a:rPr>
              <a:t>гематохроматоздар</a:t>
            </a:r>
            <a:r>
              <a:rPr lang="ru-RU" dirty="0">
                <a:latin typeface="+mj-lt"/>
              </a:rPr>
              <a:t>, </a:t>
            </a:r>
            <a:r>
              <a:rPr lang="ru-RU" dirty="0" err="1">
                <a:latin typeface="+mj-lt"/>
              </a:rPr>
              <a:t>конгеитальды</a:t>
            </a:r>
            <a:r>
              <a:rPr lang="ru-RU" dirty="0">
                <a:latin typeface="+mj-lt"/>
              </a:rPr>
              <a:t> дисплазия.</a:t>
            </a:r>
          </a:p>
          <a:p>
            <a:pPr algn="just" fontAlgn="base"/>
            <a:r>
              <a:rPr lang="ru-RU" dirty="0" err="1">
                <a:latin typeface="+mj-lt"/>
              </a:rPr>
              <a:t>Индивидтің</a:t>
            </a:r>
            <a:r>
              <a:rPr lang="ru-RU" dirty="0">
                <a:latin typeface="+mj-lt"/>
              </a:rPr>
              <a:t> </a:t>
            </a:r>
            <a:r>
              <a:rPr lang="ru-RU" dirty="0" err="1">
                <a:latin typeface="+mj-lt"/>
              </a:rPr>
              <a:t>белгілі</a:t>
            </a:r>
            <a:r>
              <a:rPr lang="ru-RU" dirty="0">
                <a:latin typeface="+mj-lt"/>
              </a:rPr>
              <a:t> </a:t>
            </a:r>
            <a:r>
              <a:rPr lang="ru-RU" dirty="0" err="1">
                <a:latin typeface="+mj-lt"/>
              </a:rPr>
              <a:t>бір</a:t>
            </a:r>
            <a:r>
              <a:rPr lang="ru-RU" dirty="0">
                <a:latin typeface="+mj-lt"/>
              </a:rPr>
              <a:t> </a:t>
            </a:r>
            <a:r>
              <a:rPr lang="ru-RU" dirty="0" err="1">
                <a:latin typeface="+mj-lt"/>
              </a:rPr>
              <a:t>патологиялық</a:t>
            </a:r>
            <a:r>
              <a:rPr lang="ru-RU" dirty="0">
                <a:latin typeface="+mj-lt"/>
              </a:rPr>
              <a:t> </a:t>
            </a:r>
            <a:r>
              <a:rPr lang="ru-RU" dirty="0" err="1">
                <a:latin typeface="+mj-lt"/>
              </a:rPr>
              <a:t>процеске</a:t>
            </a:r>
            <a:r>
              <a:rPr lang="ru-RU" dirty="0">
                <a:latin typeface="+mj-lt"/>
              </a:rPr>
              <a:t> </a:t>
            </a:r>
            <a:r>
              <a:rPr lang="ru-RU" dirty="0" err="1">
                <a:latin typeface="+mj-lt"/>
              </a:rPr>
              <a:t>бейімділігінің</a:t>
            </a:r>
            <a:r>
              <a:rPr lang="ru-RU" dirty="0">
                <a:latin typeface="+mj-lt"/>
              </a:rPr>
              <a:t> </a:t>
            </a:r>
            <a:r>
              <a:rPr lang="ru-RU" dirty="0" err="1">
                <a:latin typeface="+mj-lt"/>
              </a:rPr>
              <a:t>сипаты</a:t>
            </a:r>
            <a:r>
              <a:rPr lang="ru-RU" dirty="0">
                <a:latin typeface="+mj-lt"/>
              </a:rPr>
              <a:t> </a:t>
            </a:r>
            <a:r>
              <a:rPr lang="ru-RU" i="1" dirty="0" err="1">
                <a:latin typeface="+mj-lt"/>
              </a:rPr>
              <a:t>біріншілік</a:t>
            </a:r>
            <a:r>
              <a:rPr lang="ru-RU" dirty="0">
                <a:latin typeface="+mj-lt"/>
              </a:rPr>
              <a:t> </a:t>
            </a:r>
            <a:r>
              <a:rPr lang="ru-RU" dirty="0" err="1">
                <a:latin typeface="+mj-lt"/>
              </a:rPr>
              <a:t>болуы</a:t>
            </a:r>
            <a:r>
              <a:rPr lang="ru-RU" dirty="0">
                <a:latin typeface="+mj-lt"/>
              </a:rPr>
              <a:t> </a:t>
            </a:r>
            <a:r>
              <a:rPr lang="ru-RU" dirty="0" err="1">
                <a:latin typeface="+mj-lt"/>
              </a:rPr>
              <a:t>мүмкін</a:t>
            </a:r>
            <a:r>
              <a:rPr lang="ru-RU" dirty="0">
                <a:latin typeface="+mj-lt"/>
              </a:rPr>
              <a:t>, осы </a:t>
            </a:r>
            <a:r>
              <a:rPr lang="ru-RU" dirty="0" err="1">
                <a:latin typeface="+mj-lt"/>
              </a:rPr>
              <a:t>кезде</a:t>
            </a:r>
            <a:r>
              <a:rPr lang="ru-RU" dirty="0">
                <a:latin typeface="+mj-lt"/>
              </a:rPr>
              <a:t> </a:t>
            </a:r>
            <a:r>
              <a:rPr lang="ru-RU" dirty="0" err="1">
                <a:latin typeface="+mj-lt"/>
              </a:rPr>
              <a:t>ауруға</a:t>
            </a:r>
            <a:r>
              <a:rPr lang="ru-RU" dirty="0">
                <a:latin typeface="+mj-lt"/>
              </a:rPr>
              <a:t> </a:t>
            </a:r>
            <a:r>
              <a:rPr lang="ru-RU" dirty="0" err="1">
                <a:latin typeface="+mj-lt"/>
              </a:rPr>
              <a:t>бейімділігін</a:t>
            </a:r>
            <a:r>
              <a:rPr lang="ru-RU" dirty="0">
                <a:latin typeface="+mj-lt"/>
              </a:rPr>
              <a:t> </a:t>
            </a:r>
            <a:r>
              <a:rPr lang="ru-RU" dirty="0" err="1">
                <a:latin typeface="+mj-lt"/>
              </a:rPr>
              <a:t>қамтамасыз</a:t>
            </a:r>
            <a:r>
              <a:rPr lang="ru-RU" dirty="0">
                <a:latin typeface="+mj-lt"/>
              </a:rPr>
              <a:t> </a:t>
            </a:r>
            <a:r>
              <a:rPr lang="ru-RU" dirty="0" err="1">
                <a:latin typeface="+mj-lt"/>
              </a:rPr>
              <a:t>ететін</a:t>
            </a:r>
            <a:r>
              <a:rPr lang="ru-RU" dirty="0">
                <a:latin typeface="+mj-lt"/>
              </a:rPr>
              <a:t> ген </a:t>
            </a:r>
            <a:r>
              <a:rPr lang="ru-RU" dirty="0" err="1">
                <a:latin typeface="+mj-lt"/>
              </a:rPr>
              <a:t>бір</a:t>
            </a:r>
            <a:r>
              <a:rPr lang="ru-RU" dirty="0">
                <a:latin typeface="+mj-lt"/>
              </a:rPr>
              <a:t> </a:t>
            </a:r>
            <a:r>
              <a:rPr lang="ru-RU" dirty="0" err="1">
                <a:latin typeface="+mj-lt"/>
              </a:rPr>
              <a:t>уақытта</a:t>
            </a:r>
            <a:r>
              <a:rPr lang="ru-RU" dirty="0">
                <a:latin typeface="+mj-lt"/>
              </a:rPr>
              <a:t> </a:t>
            </a:r>
            <a:r>
              <a:rPr lang="en-US" dirty="0">
                <a:latin typeface="+mj-lt"/>
              </a:rPr>
              <a:t>HLA – </a:t>
            </a:r>
            <a:r>
              <a:rPr lang="ru-RU" dirty="0" err="1">
                <a:latin typeface="+mj-lt"/>
              </a:rPr>
              <a:t>антигені</a:t>
            </a:r>
            <a:r>
              <a:rPr lang="ru-RU" dirty="0">
                <a:latin typeface="+mj-lt"/>
              </a:rPr>
              <a:t> де </a:t>
            </a:r>
            <a:r>
              <a:rPr lang="ru-RU" dirty="0" err="1">
                <a:latin typeface="+mj-lt"/>
              </a:rPr>
              <a:t>болады</a:t>
            </a:r>
            <a:r>
              <a:rPr lang="ru-RU" dirty="0">
                <a:latin typeface="+mj-lt"/>
              </a:rPr>
              <a:t>, </a:t>
            </a:r>
            <a:r>
              <a:rPr lang="ru-RU" i="1" dirty="0" err="1">
                <a:latin typeface="+mj-lt"/>
              </a:rPr>
              <a:t>екіншілік</a:t>
            </a:r>
            <a:r>
              <a:rPr lang="ru-RU" dirty="0">
                <a:latin typeface="+mj-lt"/>
              </a:rPr>
              <a:t>, </a:t>
            </a:r>
            <a:r>
              <a:rPr lang="ru-RU" dirty="0" err="1">
                <a:latin typeface="+mj-lt"/>
              </a:rPr>
              <a:t>бұл</a:t>
            </a:r>
            <a:r>
              <a:rPr lang="ru-RU" dirty="0">
                <a:latin typeface="+mj-lt"/>
              </a:rPr>
              <a:t> </a:t>
            </a:r>
            <a:r>
              <a:rPr lang="ru-RU" dirty="0" err="1">
                <a:latin typeface="+mj-lt"/>
              </a:rPr>
              <a:t>кезде</a:t>
            </a:r>
            <a:r>
              <a:rPr lang="ru-RU" dirty="0">
                <a:latin typeface="+mj-lt"/>
              </a:rPr>
              <a:t> </a:t>
            </a:r>
            <a:r>
              <a:rPr lang="ru-RU" dirty="0" err="1">
                <a:latin typeface="+mj-lt"/>
              </a:rPr>
              <a:t>бейімділік</a:t>
            </a:r>
            <a:r>
              <a:rPr lang="ru-RU" dirty="0">
                <a:latin typeface="+mj-lt"/>
              </a:rPr>
              <a:t> </a:t>
            </a:r>
            <a:r>
              <a:rPr lang="ru-RU" dirty="0" err="1">
                <a:latin typeface="+mj-lt"/>
              </a:rPr>
              <a:t>гені</a:t>
            </a:r>
            <a:r>
              <a:rPr lang="ru-RU" dirty="0">
                <a:latin typeface="+mj-lt"/>
              </a:rPr>
              <a:t> мен </a:t>
            </a:r>
            <a:r>
              <a:rPr lang="en-US" dirty="0">
                <a:latin typeface="+mj-lt"/>
              </a:rPr>
              <a:t>HLA – </a:t>
            </a:r>
            <a:r>
              <a:rPr lang="ru-RU" dirty="0" err="1">
                <a:latin typeface="+mj-lt"/>
              </a:rPr>
              <a:t>антигені</a:t>
            </a:r>
            <a:r>
              <a:rPr lang="ru-RU" dirty="0">
                <a:latin typeface="+mj-lt"/>
              </a:rPr>
              <a:t> </a:t>
            </a:r>
            <a:r>
              <a:rPr lang="ru-RU" dirty="0" err="1">
                <a:latin typeface="+mj-lt"/>
              </a:rPr>
              <a:t>арасында</a:t>
            </a:r>
            <a:r>
              <a:rPr lang="ru-RU" dirty="0">
                <a:latin typeface="+mj-lt"/>
              </a:rPr>
              <a:t> </a:t>
            </a:r>
            <a:r>
              <a:rPr lang="ru-RU" dirty="0" err="1">
                <a:latin typeface="+mj-lt"/>
              </a:rPr>
              <a:t>ассоцияцияға</a:t>
            </a:r>
            <a:r>
              <a:rPr lang="ru-RU" dirty="0">
                <a:latin typeface="+mj-lt"/>
              </a:rPr>
              <a:t> </a:t>
            </a:r>
            <a:r>
              <a:rPr lang="ru-RU" dirty="0" err="1">
                <a:latin typeface="+mj-lt"/>
              </a:rPr>
              <a:t>орын</a:t>
            </a:r>
            <a:r>
              <a:rPr lang="ru-RU" dirty="0">
                <a:latin typeface="+mj-lt"/>
              </a:rPr>
              <a:t> </a:t>
            </a:r>
            <a:r>
              <a:rPr lang="ru-RU" dirty="0" err="1">
                <a:latin typeface="+mj-lt"/>
              </a:rPr>
              <a:t>болады</a:t>
            </a:r>
            <a:r>
              <a:rPr lang="ru-RU" dirty="0">
                <a:latin typeface="+mj-lt"/>
              </a:rPr>
              <a:t>, </a:t>
            </a:r>
            <a:r>
              <a:rPr lang="ru-RU" dirty="0" err="1">
                <a:latin typeface="+mj-lt"/>
              </a:rPr>
              <a:t>және</a:t>
            </a:r>
            <a:r>
              <a:rPr lang="ru-RU" dirty="0">
                <a:latin typeface="+mj-lt"/>
              </a:rPr>
              <a:t>, </a:t>
            </a:r>
            <a:r>
              <a:rPr lang="en-US" dirty="0">
                <a:latin typeface="+mj-lt"/>
              </a:rPr>
              <a:t>HLA-</a:t>
            </a:r>
            <a:r>
              <a:rPr lang="ru-RU" dirty="0" err="1">
                <a:latin typeface="+mj-lt"/>
              </a:rPr>
              <a:t>антигені</a:t>
            </a:r>
            <a:r>
              <a:rPr lang="ru-RU" dirty="0">
                <a:latin typeface="+mj-lt"/>
              </a:rPr>
              <a:t> – маркер </a:t>
            </a:r>
            <a:r>
              <a:rPr lang="ru-RU" dirty="0" err="1">
                <a:latin typeface="+mj-lt"/>
              </a:rPr>
              <a:t>ассоцирленген</a:t>
            </a:r>
            <a:r>
              <a:rPr lang="ru-RU" dirty="0">
                <a:latin typeface="+mj-lt"/>
              </a:rPr>
              <a:t> </a:t>
            </a:r>
            <a:r>
              <a:rPr lang="ru-RU" dirty="0" err="1">
                <a:latin typeface="+mj-lt"/>
              </a:rPr>
              <a:t>немесе</a:t>
            </a:r>
            <a:r>
              <a:rPr lang="ru-RU" dirty="0">
                <a:latin typeface="+mj-lt"/>
              </a:rPr>
              <a:t> </a:t>
            </a:r>
            <a:r>
              <a:rPr lang="ru-RU" dirty="0" err="1">
                <a:latin typeface="+mj-lt"/>
              </a:rPr>
              <a:t>антигенмен</a:t>
            </a:r>
            <a:r>
              <a:rPr lang="ru-RU" dirty="0">
                <a:latin typeface="+mj-lt"/>
              </a:rPr>
              <a:t> тепе-</a:t>
            </a:r>
            <a:r>
              <a:rPr lang="ru-RU" dirty="0" err="1">
                <a:latin typeface="+mj-lt"/>
              </a:rPr>
              <a:t>тең</a:t>
            </a:r>
            <a:r>
              <a:rPr lang="ru-RU" dirty="0">
                <a:latin typeface="+mj-lt"/>
              </a:rPr>
              <a:t> </a:t>
            </a:r>
            <a:r>
              <a:rPr lang="ru-RU" dirty="0" err="1">
                <a:latin typeface="+mj-lt"/>
              </a:rPr>
              <a:t>емес</a:t>
            </a:r>
            <a:r>
              <a:rPr lang="ru-RU" dirty="0">
                <a:latin typeface="+mj-lt"/>
              </a:rPr>
              <a:t> </a:t>
            </a:r>
            <a:r>
              <a:rPr lang="ru-RU" dirty="0" err="1">
                <a:latin typeface="+mj-lt"/>
              </a:rPr>
              <a:t>байланыста</a:t>
            </a:r>
            <a:r>
              <a:rPr lang="ru-RU" dirty="0">
                <a:latin typeface="+mj-lt"/>
              </a:rPr>
              <a:t> </a:t>
            </a:r>
            <a:r>
              <a:rPr lang="ru-RU" dirty="0" err="1">
                <a:latin typeface="+mj-lt"/>
              </a:rPr>
              <a:t>болғанда</a:t>
            </a:r>
            <a:r>
              <a:rPr lang="ru-RU" dirty="0">
                <a:latin typeface="+mj-lt"/>
              </a:rPr>
              <a:t>, </a:t>
            </a:r>
            <a:r>
              <a:rPr lang="ru-RU" dirty="0" err="1">
                <a:latin typeface="+mj-lt"/>
              </a:rPr>
              <a:t>өз</a:t>
            </a:r>
            <a:r>
              <a:rPr lang="ru-RU" dirty="0">
                <a:latin typeface="+mj-lt"/>
              </a:rPr>
              <a:t> </a:t>
            </a:r>
            <a:r>
              <a:rPr lang="ru-RU" dirty="0" err="1">
                <a:latin typeface="+mj-lt"/>
              </a:rPr>
              <a:t>алдында</a:t>
            </a:r>
            <a:r>
              <a:rPr lang="ru-RU" dirty="0">
                <a:latin typeface="+mj-lt"/>
              </a:rPr>
              <a:t> </a:t>
            </a:r>
            <a:r>
              <a:rPr lang="ru-RU" dirty="0" err="1">
                <a:latin typeface="+mj-lt"/>
              </a:rPr>
              <a:t>бейімділік</a:t>
            </a:r>
            <a:r>
              <a:rPr lang="ru-RU" dirty="0">
                <a:latin typeface="+mj-lt"/>
              </a:rPr>
              <a:t> </a:t>
            </a:r>
            <a:r>
              <a:rPr lang="ru-RU" dirty="0" err="1">
                <a:latin typeface="+mj-lt"/>
              </a:rPr>
              <a:t>генімен</a:t>
            </a:r>
            <a:r>
              <a:rPr lang="ru-RU" dirty="0">
                <a:latin typeface="+mj-lt"/>
              </a:rPr>
              <a:t> </a:t>
            </a:r>
            <a:r>
              <a:rPr lang="ru-RU" dirty="0" err="1">
                <a:latin typeface="+mj-lt"/>
              </a:rPr>
              <a:t>ассоцирленген</a:t>
            </a:r>
            <a:r>
              <a:rPr lang="ru-RU" dirty="0">
                <a:latin typeface="+mj-lt"/>
              </a:rPr>
              <a:t> </a:t>
            </a:r>
            <a:r>
              <a:rPr lang="ru-RU" dirty="0" err="1">
                <a:latin typeface="+mj-lt"/>
              </a:rPr>
              <a:t>вариент</a:t>
            </a:r>
            <a:r>
              <a:rPr lang="ru-RU" dirty="0">
                <a:latin typeface="+mj-lt"/>
              </a:rPr>
              <a:t> </a:t>
            </a:r>
            <a:r>
              <a:rPr lang="ru-RU" dirty="0" err="1">
                <a:latin typeface="+mj-lt"/>
              </a:rPr>
              <a:t>болуы</a:t>
            </a:r>
            <a:r>
              <a:rPr lang="ru-RU" dirty="0">
                <a:latin typeface="+mj-lt"/>
              </a:rPr>
              <a:t> </a:t>
            </a:r>
            <a:r>
              <a:rPr lang="ru-RU" dirty="0" err="1">
                <a:latin typeface="+mj-lt"/>
              </a:rPr>
              <a:t>мүмкін</a:t>
            </a:r>
            <a:r>
              <a:rPr lang="ru-RU" dirty="0">
                <a:latin typeface="+mj-lt"/>
              </a:rPr>
              <a:t>.</a:t>
            </a:r>
          </a:p>
          <a:p>
            <a:pPr algn="just"/>
            <a:endParaRPr lang="ru-RU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9784266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9" name="Rectangle 5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444216" y="345988"/>
            <a:ext cx="5213750" cy="814088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kk-KZ" altLang="ru-RU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   </a:t>
            </a:r>
            <a:r>
              <a:rPr lang="kk-KZ" altLang="ru-RU" sz="4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Жоспар</a:t>
            </a:r>
            <a:r>
              <a:rPr lang="kk-KZ" altLang="ru-RU" sz="4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altLang="ru-RU" sz="4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510" name="Rectangle 6"/>
          <p:cNvSpPr>
            <a:spLocks noGrp="1" noChangeArrowheads="1"/>
          </p:cNvSpPr>
          <p:nvPr>
            <p:ph idx="1"/>
          </p:nvPr>
        </p:nvSpPr>
        <p:spPr>
          <a:xfrm>
            <a:off x="2377130" y="2178612"/>
            <a:ext cx="7878978" cy="3208936"/>
          </a:xfr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 fontScale="92500" lnSpcReduction="20000"/>
          </a:bodyPr>
          <a:lstStyle/>
          <a:p>
            <a:pPr algn="ctr" eaLnBrk="1" hangingPunct="1">
              <a:buFontTx/>
              <a:buNone/>
            </a:pPr>
            <a:r>
              <a:rPr lang="kk-KZ" alt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І.Кіріспе</a:t>
            </a:r>
          </a:p>
          <a:p>
            <a:pPr algn="ctr" eaLnBrk="1" hangingPunct="1">
              <a:buFontTx/>
              <a:buNone/>
            </a:pPr>
            <a:r>
              <a:rPr lang="kk-KZ" alt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ІІ.Негізгі бөлім</a:t>
            </a:r>
            <a:endParaRPr lang="en-US" alt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/>
            <a:r>
              <a:rPr lang="kk-KZ" alt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2.1. </a:t>
            </a:r>
            <a:r>
              <a:rPr lang="kk-KZ" alt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Басгистосәйкестік комплексі</a:t>
            </a:r>
            <a:r>
              <a:rPr lang="kk-KZ" alt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alt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туралы жалпы түсінік</a:t>
            </a:r>
            <a:endParaRPr lang="kk-KZ" alt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/>
            <a:r>
              <a:rPr lang="kk-KZ" alt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2.2. </a:t>
            </a:r>
            <a:r>
              <a:rPr lang="en-US" alt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HLA </a:t>
            </a:r>
            <a:r>
              <a:rPr lang="kk-KZ" alt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комплексінің ерекшеліктері</a:t>
            </a:r>
          </a:p>
          <a:p>
            <a:pPr algn="ctr" eaLnBrk="1" hangingPunct="1"/>
            <a:r>
              <a:rPr lang="kk-KZ" alt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2.3</a:t>
            </a:r>
            <a:r>
              <a:rPr lang="kk-KZ" alt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kk-KZ" alt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Иммунды жауап гендері </a:t>
            </a:r>
          </a:p>
          <a:p>
            <a:pPr algn="ctr" eaLnBrk="1" hangingPunct="1"/>
            <a:r>
              <a:rPr lang="kk-KZ" alt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2.4. Трансплантацияның түрлері мен трансплантациялық антигендер </a:t>
            </a:r>
          </a:p>
          <a:p>
            <a:pPr algn="ctr"/>
            <a:r>
              <a:rPr lang="kk-KZ" alt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2.5. </a:t>
            </a:r>
            <a:r>
              <a:rPr lang="en-US" alt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HLA-</a:t>
            </a:r>
            <a:r>
              <a:rPr lang="kk-KZ" alt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антигендерд</a:t>
            </a:r>
            <a:r>
              <a:rPr lang="en-US" alt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kk-KZ" alt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ң аурулармен байланысуы</a:t>
            </a:r>
            <a:endParaRPr lang="kk-KZ" alt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>
              <a:buFontTx/>
              <a:buNone/>
            </a:pPr>
            <a:r>
              <a:rPr lang="kk-KZ" alt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ІІІ</a:t>
            </a:r>
            <a:r>
              <a:rPr lang="kk-KZ" alt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Қорытынды</a:t>
            </a:r>
          </a:p>
        </p:txBody>
      </p:sp>
    </p:spTree>
    <p:extLst>
      <p:ext uri="{BB962C8B-B14F-4D97-AF65-F5344CB8AC3E}">
        <p14:creationId xmlns:p14="http://schemas.microsoft.com/office/powerpoint/2010/main" val="225279264"/>
      </p:ext>
    </p:extLst>
  </p:cSld>
  <p:clrMapOvr>
    <a:masterClrMapping/>
  </p:clrMapOvr>
  <p:transition spd="med" advTm="6704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15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215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9" grpId="0" animBg="1"/>
      <p:bldP spid="21510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06710" y="1547446"/>
            <a:ext cx="5585226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dirty="0" err="1" smtClean="0">
                <a:latin typeface="+mj-lt"/>
              </a:rPr>
              <a:t>Негізгі</a:t>
            </a:r>
            <a:r>
              <a:rPr lang="ru-RU" sz="2000" dirty="0" smtClean="0">
                <a:latin typeface="+mj-lt"/>
              </a:rPr>
              <a:t> </a:t>
            </a:r>
            <a:r>
              <a:rPr lang="ru-RU" sz="2000" dirty="0" err="1" smtClean="0">
                <a:latin typeface="+mj-lt"/>
              </a:rPr>
              <a:t>гистосәйкестік</a:t>
            </a:r>
            <a:r>
              <a:rPr lang="ru-RU" sz="2000" dirty="0" smtClean="0">
                <a:latin typeface="+mj-lt"/>
              </a:rPr>
              <a:t> комплекс (</a:t>
            </a:r>
            <a:r>
              <a:rPr lang="en-US" sz="2000" dirty="0" smtClean="0">
                <a:latin typeface="+mj-lt"/>
              </a:rPr>
              <a:t>MHC - </a:t>
            </a:r>
            <a:r>
              <a:rPr lang="ru-RU" sz="2000" dirty="0" err="1" smtClean="0">
                <a:latin typeface="+mj-lt"/>
              </a:rPr>
              <a:t>ағылш</a:t>
            </a:r>
            <a:r>
              <a:rPr lang="ru-RU" sz="2000" dirty="0" smtClean="0">
                <a:latin typeface="+mj-lt"/>
              </a:rPr>
              <a:t>. - </a:t>
            </a:r>
            <a:r>
              <a:rPr lang="en-US" sz="2000" dirty="0" smtClean="0">
                <a:latin typeface="+mj-lt"/>
              </a:rPr>
              <a:t>Major </a:t>
            </a:r>
            <a:r>
              <a:rPr lang="en-US" sz="2000" dirty="0" err="1" smtClean="0">
                <a:latin typeface="+mj-lt"/>
              </a:rPr>
              <a:t>Histocompatybility</a:t>
            </a:r>
            <a:r>
              <a:rPr lang="en-US" sz="2000" dirty="0" smtClean="0">
                <a:latin typeface="+mj-lt"/>
              </a:rPr>
              <a:t> Complex) </a:t>
            </a:r>
            <a:r>
              <a:rPr lang="ru-RU" sz="2000" dirty="0" err="1" smtClean="0">
                <a:latin typeface="+mj-lt"/>
              </a:rPr>
              <a:t>барлық</a:t>
            </a:r>
            <a:r>
              <a:rPr lang="ru-RU" sz="2000" dirty="0" smtClean="0">
                <a:latin typeface="+mj-lt"/>
              </a:rPr>
              <a:t> </a:t>
            </a:r>
            <a:r>
              <a:rPr lang="ru-RU" sz="2000" dirty="0" err="1" smtClean="0">
                <a:latin typeface="+mj-lt"/>
              </a:rPr>
              <a:t>сүтқорект</a:t>
            </a:r>
            <a:r>
              <a:rPr lang="en-US" sz="2000" dirty="0" err="1" smtClean="0">
                <a:latin typeface="+mj-lt"/>
              </a:rPr>
              <a:t>i</a:t>
            </a:r>
            <a:r>
              <a:rPr lang="ru-RU" sz="2000" dirty="0" err="1" smtClean="0">
                <a:latin typeface="+mj-lt"/>
              </a:rPr>
              <a:t>лерде</a:t>
            </a:r>
            <a:r>
              <a:rPr lang="ru-RU" sz="2000" dirty="0" smtClean="0">
                <a:latin typeface="+mj-lt"/>
              </a:rPr>
              <a:t> </a:t>
            </a:r>
            <a:r>
              <a:rPr lang="ru-RU" sz="2000" dirty="0" err="1" smtClean="0">
                <a:latin typeface="+mj-lt"/>
              </a:rPr>
              <a:t>және</a:t>
            </a:r>
            <a:r>
              <a:rPr lang="ru-RU" sz="2000" dirty="0" smtClean="0">
                <a:latin typeface="+mj-lt"/>
              </a:rPr>
              <a:t> </a:t>
            </a:r>
            <a:r>
              <a:rPr lang="ru-RU" sz="2000" dirty="0" err="1" smtClean="0">
                <a:latin typeface="+mj-lt"/>
              </a:rPr>
              <a:t>құстарда</a:t>
            </a:r>
            <a:r>
              <a:rPr lang="ru-RU" sz="2000" dirty="0" smtClean="0">
                <a:latin typeface="+mj-lt"/>
              </a:rPr>
              <a:t> </a:t>
            </a:r>
            <a:r>
              <a:rPr lang="ru-RU" sz="2000" dirty="0" err="1" smtClean="0">
                <a:latin typeface="+mj-lt"/>
              </a:rPr>
              <a:t>табылған</a:t>
            </a:r>
            <a:r>
              <a:rPr lang="ru-RU" sz="2000" dirty="0" smtClean="0">
                <a:latin typeface="+mj-lt"/>
              </a:rPr>
              <a:t>. </a:t>
            </a:r>
            <a:r>
              <a:rPr lang="ru-RU" sz="2000" dirty="0" err="1" smtClean="0">
                <a:latin typeface="+mj-lt"/>
              </a:rPr>
              <a:t>Тышқандарда</a:t>
            </a:r>
            <a:r>
              <a:rPr lang="ru-RU" sz="2000" dirty="0" smtClean="0">
                <a:latin typeface="+mj-lt"/>
              </a:rPr>
              <a:t> </a:t>
            </a:r>
            <a:r>
              <a:rPr lang="ru-RU" sz="2000" dirty="0" err="1" smtClean="0">
                <a:latin typeface="+mj-lt"/>
              </a:rPr>
              <a:t>бұл</a:t>
            </a:r>
            <a:r>
              <a:rPr lang="ru-RU" sz="2000" dirty="0" smtClean="0">
                <a:latin typeface="+mj-lt"/>
              </a:rPr>
              <a:t> </a:t>
            </a:r>
            <a:r>
              <a:rPr lang="ru-RU" sz="2000" dirty="0" err="1" smtClean="0">
                <a:latin typeface="+mj-lt"/>
              </a:rPr>
              <a:t>комплекске</a:t>
            </a:r>
            <a:r>
              <a:rPr lang="ru-RU" sz="2000" dirty="0" smtClean="0">
                <a:latin typeface="+mj-lt"/>
              </a:rPr>
              <a:t> </a:t>
            </a:r>
            <a:r>
              <a:rPr lang="en-US" sz="2000" dirty="0" smtClean="0">
                <a:latin typeface="+mj-lt"/>
              </a:rPr>
              <a:t>H-2-</a:t>
            </a:r>
            <a:r>
              <a:rPr lang="ru-RU" sz="2000" dirty="0" err="1" smtClean="0">
                <a:latin typeface="+mj-lt"/>
              </a:rPr>
              <a:t>антигендер</a:t>
            </a:r>
            <a:r>
              <a:rPr lang="ru-RU" sz="2000" dirty="0" smtClean="0">
                <a:latin typeface="+mj-lt"/>
              </a:rPr>
              <a:t>, </a:t>
            </a:r>
            <a:r>
              <a:rPr lang="ru-RU" sz="2000" dirty="0" err="1" smtClean="0">
                <a:latin typeface="+mj-lt"/>
              </a:rPr>
              <a:t>адамдарда</a:t>
            </a:r>
            <a:r>
              <a:rPr lang="ru-RU" sz="2000" dirty="0" smtClean="0">
                <a:latin typeface="+mj-lt"/>
              </a:rPr>
              <a:t> </a:t>
            </a:r>
            <a:r>
              <a:rPr lang="en-US" sz="2000" dirty="0" smtClean="0">
                <a:latin typeface="+mj-lt"/>
              </a:rPr>
              <a:t>HLA</a:t>
            </a:r>
            <a:r>
              <a:rPr lang="ru-RU" sz="2000" dirty="0" err="1" smtClean="0">
                <a:latin typeface="+mj-lt"/>
              </a:rPr>
              <a:t>жүйес</a:t>
            </a:r>
            <a:r>
              <a:rPr lang="en-US" sz="2000" dirty="0" err="1" smtClean="0">
                <a:latin typeface="+mj-lt"/>
              </a:rPr>
              <a:t>i</a:t>
            </a:r>
            <a:r>
              <a:rPr lang="en-US" sz="2000" dirty="0" smtClean="0">
                <a:latin typeface="+mj-lt"/>
              </a:rPr>
              <a:t> (Human Leucocyte Antigens System</a:t>
            </a:r>
            <a:r>
              <a:rPr lang="ru-RU" sz="2000" dirty="0" smtClean="0">
                <a:latin typeface="+mj-lt"/>
              </a:rPr>
              <a:t> - </a:t>
            </a:r>
            <a:r>
              <a:rPr lang="ru-RU" sz="2000" dirty="0" err="1" smtClean="0">
                <a:latin typeface="+mj-lt"/>
              </a:rPr>
              <a:t>адамдардың</a:t>
            </a:r>
            <a:r>
              <a:rPr lang="ru-RU" sz="2000" dirty="0" smtClean="0">
                <a:latin typeface="+mj-lt"/>
              </a:rPr>
              <a:t> </a:t>
            </a:r>
            <a:r>
              <a:rPr lang="ru-RU" sz="2000" dirty="0" err="1" smtClean="0">
                <a:latin typeface="+mj-lt"/>
              </a:rPr>
              <a:t>лейкоцитарлық</a:t>
            </a:r>
            <a:r>
              <a:rPr lang="ru-RU" sz="2000" dirty="0" smtClean="0">
                <a:latin typeface="+mj-lt"/>
              </a:rPr>
              <a:t> </a:t>
            </a:r>
            <a:r>
              <a:rPr lang="ru-RU" sz="2000" dirty="0" err="1" smtClean="0">
                <a:latin typeface="+mj-lt"/>
              </a:rPr>
              <a:t>антигендер</a:t>
            </a:r>
            <a:r>
              <a:rPr lang="ru-RU" sz="2000" dirty="0" smtClean="0">
                <a:latin typeface="+mj-lt"/>
              </a:rPr>
              <a:t> </a:t>
            </a:r>
            <a:r>
              <a:rPr lang="ru-RU" sz="2000" dirty="0" err="1" smtClean="0">
                <a:latin typeface="+mj-lt"/>
              </a:rPr>
              <a:t>жүйес</a:t>
            </a:r>
            <a:r>
              <a:rPr lang="en-US" sz="2000" dirty="0" err="1" smtClean="0">
                <a:latin typeface="+mj-lt"/>
              </a:rPr>
              <a:t>i</a:t>
            </a:r>
            <a:r>
              <a:rPr lang="en-US" sz="2000" dirty="0" smtClean="0">
                <a:latin typeface="+mj-lt"/>
              </a:rPr>
              <a:t>) </a:t>
            </a:r>
            <a:r>
              <a:rPr lang="ru-RU" sz="2000" dirty="0" err="1" smtClean="0">
                <a:latin typeface="+mj-lt"/>
              </a:rPr>
              <a:t>кіреді</a:t>
            </a:r>
            <a:r>
              <a:rPr lang="ru-RU" sz="2000" dirty="0" smtClean="0">
                <a:latin typeface="+mj-lt"/>
              </a:rPr>
              <a:t>. 1958 </a:t>
            </a:r>
            <a:r>
              <a:rPr lang="ru-RU" sz="2000" dirty="0" err="1" smtClean="0">
                <a:latin typeface="+mj-lt"/>
              </a:rPr>
              <a:t>жылы</a:t>
            </a:r>
            <a:r>
              <a:rPr lang="ru-RU" sz="2000" dirty="0" smtClean="0">
                <a:latin typeface="+mj-lt"/>
              </a:rPr>
              <a:t> </a:t>
            </a:r>
            <a:r>
              <a:rPr lang="ru-RU" sz="2000" dirty="0" err="1" smtClean="0">
                <a:latin typeface="+mj-lt"/>
              </a:rPr>
              <a:t>шеткері</a:t>
            </a:r>
            <a:r>
              <a:rPr lang="ru-RU" sz="2000" dirty="0" smtClean="0">
                <a:latin typeface="+mj-lt"/>
              </a:rPr>
              <a:t> </a:t>
            </a:r>
            <a:r>
              <a:rPr lang="ru-RU" sz="2000" dirty="0" err="1" smtClean="0">
                <a:latin typeface="+mj-lt"/>
              </a:rPr>
              <a:t>қанның</a:t>
            </a:r>
            <a:r>
              <a:rPr lang="ru-RU" sz="2000" dirty="0" smtClean="0">
                <a:latin typeface="+mj-lt"/>
              </a:rPr>
              <a:t> </a:t>
            </a:r>
            <a:r>
              <a:rPr lang="ru-RU" sz="2000" dirty="0" err="1" smtClean="0">
                <a:latin typeface="+mj-lt"/>
              </a:rPr>
              <a:t>лейкоциттерінде</a:t>
            </a:r>
            <a:r>
              <a:rPr lang="ru-RU" sz="2000" dirty="0" smtClean="0">
                <a:latin typeface="+mj-lt"/>
              </a:rPr>
              <a:t> осы </a:t>
            </a:r>
            <a:r>
              <a:rPr lang="ru-RU" sz="2000" dirty="0" err="1" smtClean="0">
                <a:latin typeface="+mj-lt"/>
              </a:rPr>
              <a:t>антигендерді</a:t>
            </a:r>
            <a:r>
              <a:rPr lang="ru-RU" sz="2000" dirty="0" smtClean="0">
                <a:latin typeface="+mj-lt"/>
              </a:rPr>
              <a:t> </a:t>
            </a:r>
            <a:r>
              <a:rPr lang="ru-RU" sz="2000" dirty="0" err="1" smtClean="0">
                <a:latin typeface="+mj-lt"/>
              </a:rPr>
              <a:t>бірінші</a:t>
            </a:r>
            <a:r>
              <a:rPr lang="ru-RU" sz="2000" dirty="0" smtClean="0">
                <a:latin typeface="+mj-lt"/>
              </a:rPr>
              <a:t> </a:t>
            </a:r>
            <a:r>
              <a:rPr lang="ru-RU" sz="2000" dirty="0" err="1" smtClean="0">
                <a:latin typeface="+mj-lt"/>
              </a:rPr>
              <a:t>ашқан</a:t>
            </a:r>
            <a:r>
              <a:rPr lang="ru-RU" sz="2000" dirty="0" smtClean="0">
                <a:latin typeface="+mj-lt"/>
              </a:rPr>
              <a:t> француз </a:t>
            </a:r>
            <a:r>
              <a:rPr lang="ru-RU" sz="2000" dirty="0" err="1" smtClean="0">
                <a:latin typeface="+mj-lt"/>
              </a:rPr>
              <a:t>ғалымы</a:t>
            </a:r>
            <a:r>
              <a:rPr lang="ru-RU" sz="2000" dirty="0" smtClean="0">
                <a:latin typeface="+mj-lt"/>
              </a:rPr>
              <a:t> </a:t>
            </a:r>
            <a:r>
              <a:rPr lang="ru-RU" sz="2000" dirty="0" err="1" smtClean="0">
                <a:latin typeface="+mj-lt"/>
              </a:rPr>
              <a:t>Ж.Доссе</a:t>
            </a:r>
            <a:r>
              <a:rPr lang="ru-RU" sz="2000" dirty="0" smtClean="0">
                <a:latin typeface="+mj-lt"/>
              </a:rPr>
              <a:t>. </a:t>
            </a:r>
            <a:endParaRPr lang="ru-RU" sz="2000" dirty="0">
              <a:latin typeface="+mj-lt"/>
            </a:endParaRPr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БАС ГИСТОСӘЙКЕСТ</a:t>
            </a:r>
            <a:r>
              <a:rPr lang="en-US" b="1" dirty="0"/>
              <a:t>I</a:t>
            </a:r>
            <a:r>
              <a:rPr lang="ru-RU" b="1" dirty="0"/>
              <a:t>К КОМПЛЕКС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06710" y="4409768"/>
            <a:ext cx="11034346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fontAlgn="base"/>
            <a:r>
              <a:rPr lang="ru-RU" dirty="0" err="1">
                <a:latin typeface="+mj-lt"/>
              </a:rPr>
              <a:t>Гистосәйкестілік</a:t>
            </a:r>
            <a:r>
              <a:rPr lang="ru-RU" dirty="0">
                <a:latin typeface="+mj-lt"/>
              </a:rPr>
              <a:t> </a:t>
            </a:r>
            <a:r>
              <a:rPr lang="ru-RU" dirty="0" err="1">
                <a:latin typeface="+mj-lt"/>
              </a:rPr>
              <a:t>жүйесі</a:t>
            </a:r>
            <a:r>
              <a:rPr lang="ru-RU" dirty="0">
                <a:latin typeface="+mj-lt"/>
              </a:rPr>
              <a:t> </a:t>
            </a:r>
            <a:r>
              <a:rPr lang="ru-RU" dirty="0" err="1">
                <a:latin typeface="+mj-lt"/>
              </a:rPr>
              <a:t>туралы</a:t>
            </a:r>
            <a:r>
              <a:rPr lang="ru-RU" dirty="0">
                <a:latin typeface="+mj-lt"/>
              </a:rPr>
              <a:t> </a:t>
            </a:r>
            <a:r>
              <a:rPr lang="ru-RU" dirty="0" err="1">
                <a:latin typeface="+mj-lt"/>
              </a:rPr>
              <a:t>түсінік</a:t>
            </a:r>
            <a:r>
              <a:rPr lang="ru-RU" dirty="0">
                <a:latin typeface="+mj-lt"/>
              </a:rPr>
              <a:t> </a:t>
            </a:r>
            <a:r>
              <a:rPr lang="ru-RU" dirty="0" err="1">
                <a:latin typeface="+mj-lt"/>
              </a:rPr>
              <a:t>ұлпалар</a:t>
            </a:r>
            <a:r>
              <a:rPr lang="ru-RU" dirty="0">
                <a:latin typeface="+mj-lt"/>
              </a:rPr>
              <a:t> </a:t>
            </a:r>
            <a:r>
              <a:rPr lang="ru-RU" dirty="0" err="1">
                <a:latin typeface="+mj-lt"/>
              </a:rPr>
              <a:t>сәйкестілігінің</a:t>
            </a:r>
            <a:r>
              <a:rPr lang="ru-RU" dirty="0">
                <a:latin typeface="+mj-lt"/>
              </a:rPr>
              <a:t> </a:t>
            </a:r>
            <a:r>
              <a:rPr lang="ru-RU" dirty="0" err="1">
                <a:latin typeface="+mj-lt"/>
              </a:rPr>
              <a:t>гистологиялық</a:t>
            </a:r>
            <a:r>
              <a:rPr lang="ru-RU" dirty="0">
                <a:latin typeface="+mj-lt"/>
              </a:rPr>
              <a:t> </a:t>
            </a:r>
            <a:r>
              <a:rPr lang="ru-RU" dirty="0" err="1">
                <a:latin typeface="+mj-lt"/>
              </a:rPr>
              <a:t>заңдылықтары</a:t>
            </a:r>
            <a:r>
              <a:rPr lang="ru-RU" dirty="0">
                <a:latin typeface="+mj-lt"/>
              </a:rPr>
              <a:t> </a:t>
            </a:r>
            <a:r>
              <a:rPr lang="ru-RU" dirty="0" err="1">
                <a:latin typeface="+mj-lt"/>
              </a:rPr>
              <a:t>құрылғаннан</a:t>
            </a:r>
            <a:r>
              <a:rPr lang="ru-RU" dirty="0">
                <a:latin typeface="+mj-lt"/>
              </a:rPr>
              <a:t> </a:t>
            </a:r>
            <a:r>
              <a:rPr lang="ru-RU" dirty="0" err="1">
                <a:latin typeface="+mj-lt"/>
              </a:rPr>
              <a:t>кейін</a:t>
            </a:r>
            <a:r>
              <a:rPr lang="ru-RU" dirty="0">
                <a:latin typeface="+mj-lt"/>
              </a:rPr>
              <a:t> </a:t>
            </a:r>
            <a:r>
              <a:rPr lang="ru-RU" dirty="0" err="1">
                <a:latin typeface="+mj-lt"/>
              </a:rPr>
              <a:t>және</a:t>
            </a:r>
            <a:r>
              <a:rPr lang="ru-RU" dirty="0">
                <a:latin typeface="+mj-lt"/>
              </a:rPr>
              <a:t> </a:t>
            </a:r>
            <a:r>
              <a:rPr lang="ru-RU" dirty="0" err="1">
                <a:latin typeface="+mj-lt"/>
              </a:rPr>
              <a:t>ұлпаларды</a:t>
            </a:r>
            <a:r>
              <a:rPr lang="ru-RU" dirty="0">
                <a:latin typeface="+mj-lt"/>
              </a:rPr>
              <a:t> </a:t>
            </a:r>
            <a:r>
              <a:rPr lang="ru-RU" dirty="0" err="1">
                <a:latin typeface="+mj-lt"/>
              </a:rPr>
              <a:t>ауыстыру</a:t>
            </a:r>
            <a:r>
              <a:rPr lang="ru-RU" dirty="0">
                <a:latin typeface="+mj-lt"/>
              </a:rPr>
              <a:t> </a:t>
            </a:r>
            <a:r>
              <a:rPr lang="ru-RU" dirty="0" err="1">
                <a:latin typeface="+mj-lt"/>
              </a:rPr>
              <a:t>кезіндегі</a:t>
            </a:r>
            <a:r>
              <a:rPr lang="ru-RU" dirty="0">
                <a:latin typeface="+mj-lt"/>
              </a:rPr>
              <a:t> </a:t>
            </a:r>
            <a:r>
              <a:rPr lang="ru-RU" dirty="0" err="1">
                <a:latin typeface="+mj-lt"/>
              </a:rPr>
              <a:t>сәйкессіздікті</a:t>
            </a:r>
            <a:r>
              <a:rPr lang="ru-RU" dirty="0">
                <a:latin typeface="+mj-lt"/>
              </a:rPr>
              <a:t> </a:t>
            </a:r>
            <a:r>
              <a:rPr lang="ru-RU" dirty="0" err="1">
                <a:latin typeface="+mj-lt"/>
              </a:rPr>
              <a:t>және</a:t>
            </a:r>
            <a:r>
              <a:rPr lang="ru-RU" dirty="0">
                <a:latin typeface="+mj-lt"/>
              </a:rPr>
              <a:t> </a:t>
            </a:r>
            <a:r>
              <a:rPr lang="ru-RU" dirty="0" err="1">
                <a:latin typeface="+mj-lt"/>
              </a:rPr>
              <a:t>бөтен</a:t>
            </a:r>
            <a:r>
              <a:rPr lang="ru-RU" dirty="0">
                <a:latin typeface="+mj-lt"/>
              </a:rPr>
              <a:t> </a:t>
            </a:r>
            <a:r>
              <a:rPr lang="ru-RU" dirty="0" err="1">
                <a:latin typeface="+mj-lt"/>
              </a:rPr>
              <a:t>трансплантаттың</a:t>
            </a:r>
            <a:r>
              <a:rPr lang="ru-RU" dirty="0">
                <a:latin typeface="+mj-lt"/>
              </a:rPr>
              <a:t> </a:t>
            </a:r>
            <a:r>
              <a:rPr lang="ru-RU" dirty="0" err="1">
                <a:latin typeface="+mj-lt"/>
              </a:rPr>
              <a:t>ажырауының</a:t>
            </a:r>
            <a:r>
              <a:rPr lang="ru-RU" dirty="0">
                <a:latin typeface="+mj-lt"/>
              </a:rPr>
              <a:t> </a:t>
            </a:r>
            <a:r>
              <a:rPr lang="ru-RU" dirty="0" err="1">
                <a:latin typeface="+mj-lt"/>
              </a:rPr>
              <a:t>айқын</a:t>
            </a:r>
            <a:r>
              <a:rPr lang="ru-RU" dirty="0">
                <a:latin typeface="+mj-lt"/>
              </a:rPr>
              <a:t> </a:t>
            </a:r>
            <a:r>
              <a:rPr lang="ru-RU" dirty="0" err="1">
                <a:latin typeface="+mj-lt"/>
              </a:rPr>
              <a:t>реакцияларын</a:t>
            </a:r>
            <a:r>
              <a:rPr lang="ru-RU" dirty="0">
                <a:latin typeface="+mj-lt"/>
              </a:rPr>
              <a:t> </a:t>
            </a:r>
            <a:r>
              <a:rPr lang="ru-RU" dirty="0" err="1">
                <a:latin typeface="+mj-lt"/>
              </a:rPr>
              <a:t>негіздейтін</a:t>
            </a:r>
            <a:r>
              <a:rPr lang="ru-RU" dirty="0">
                <a:latin typeface="+mj-lt"/>
              </a:rPr>
              <a:t>  </a:t>
            </a:r>
            <a:r>
              <a:rPr lang="ru-RU" dirty="0" err="1">
                <a:latin typeface="+mj-lt"/>
              </a:rPr>
              <a:t>тығыз</a:t>
            </a:r>
            <a:r>
              <a:rPr lang="ru-RU" dirty="0">
                <a:latin typeface="+mj-lt"/>
              </a:rPr>
              <a:t> </a:t>
            </a:r>
            <a:r>
              <a:rPr lang="ru-RU" dirty="0" err="1">
                <a:latin typeface="+mj-lt"/>
              </a:rPr>
              <a:t>байланысқан</a:t>
            </a:r>
            <a:r>
              <a:rPr lang="ru-RU" dirty="0">
                <a:latin typeface="+mj-lt"/>
              </a:rPr>
              <a:t> гендер </a:t>
            </a:r>
            <a:r>
              <a:rPr lang="ru-RU" dirty="0" err="1">
                <a:latin typeface="+mj-lt"/>
              </a:rPr>
              <a:t>тобының</a:t>
            </a:r>
            <a:r>
              <a:rPr lang="ru-RU" dirty="0">
                <a:latin typeface="+mj-lt"/>
              </a:rPr>
              <a:t> бар </a:t>
            </a:r>
            <a:r>
              <a:rPr lang="ru-RU" dirty="0" err="1">
                <a:latin typeface="+mj-lt"/>
              </a:rPr>
              <a:t>екенін</a:t>
            </a:r>
            <a:r>
              <a:rPr lang="ru-RU" dirty="0">
                <a:latin typeface="+mj-lt"/>
              </a:rPr>
              <a:t> </a:t>
            </a:r>
            <a:r>
              <a:rPr lang="ru-RU" dirty="0" err="1">
                <a:latin typeface="+mj-lt"/>
              </a:rPr>
              <a:t>негіздегеннен</a:t>
            </a:r>
            <a:r>
              <a:rPr lang="ru-RU" dirty="0">
                <a:latin typeface="+mj-lt"/>
              </a:rPr>
              <a:t> </a:t>
            </a:r>
            <a:r>
              <a:rPr lang="ru-RU" dirty="0" err="1">
                <a:latin typeface="+mj-lt"/>
              </a:rPr>
              <a:t>кейін</a:t>
            </a:r>
            <a:r>
              <a:rPr lang="ru-RU" dirty="0">
                <a:latin typeface="+mj-lt"/>
              </a:rPr>
              <a:t>  40-шы </a:t>
            </a:r>
            <a:r>
              <a:rPr lang="ru-RU" dirty="0" err="1">
                <a:latin typeface="+mj-lt"/>
              </a:rPr>
              <a:t>жылдары</a:t>
            </a:r>
            <a:r>
              <a:rPr lang="ru-RU" dirty="0">
                <a:latin typeface="+mj-lt"/>
              </a:rPr>
              <a:t> </a:t>
            </a:r>
            <a:r>
              <a:rPr lang="ru-RU" dirty="0" err="1">
                <a:latin typeface="+mj-lt"/>
              </a:rPr>
              <a:t>пайда</a:t>
            </a:r>
            <a:r>
              <a:rPr lang="ru-RU" dirty="0">
                <a:latin typeface="+mj-lt"/>
              </a:rPr>
              <a:t> </a:t>
            </a:r>
            <a:r>
              <a:rPr lang="ru-RU" dirty="0" err="1">
                <a:latin typeface="+mj-lt"/>
              </a:rPr>
              <a:t>болды</a:t>
            </a:r>
            <a:r>
              <a:rPr lang="ru-RU" dirty="0">
                <a:latin typeface="+mj-lt"/>
              </a:rPr>
              <a:t>. </a:t>
            </a:r>
            <a:r>
              <a:rPr lang="ru-RU" dirty="0" err="1">
                <a:latin typeface="+mj-lt"/>
              </a:rPr>
              <a:t>Соңында</a:t>
            </a:r>
            <a:r>
              <a:rPr lang="ru-RU" dirty="0">
                <a:latin typeface="+mj-lt"/>
              </a:rPr>
              <a:t> </a:t>
            </a:r>
            <a:r>
              <a:rPr lang="ru-RU" dirty="0" err="1">
                <a:latin typeface="+mj-lt"/>
              </a:rPr>
              <a:t>гистосәйкестілік</a:t>
            </a:r>
            <a:r>
              <a:rPr lang="ru-RU" dirty="0">
                <a:latin typeface="+mj-lt"/>
              </a:rPr>
              <a:t> </a:t>
            </a:r>
            <a:r>
              <a:rPr lang="ru-RU" dirty="0" err="1">
                <a:latin typeface="+mj-lt"/>
              </a:rPr>
              <a:t>жүйесінің</a:t>
            </a:r>
            <a:r>
              <a:rPr lang="ru-RU" dirty="0">
                <a:latin typeface="+mj-lt"/>
              </a:rPr>
              <a:t> </a:t>
            </a:r>
            <a:r>
              <a:rPr lang="ru-RU" dirty="0" err="1">
                <a:latin typeface="+mj-lt"/>
              </a:rPr>
              <a:t>шекарасында</a:t>
            </a:r>
            <a:r>
              <a:rPr lang="ru-RU" dirty="0">
                <a:latin typeface="+mj-lt"/>
              </a:rPr>
              <a:t> </a:t>
            </a:r>
            <a:r>
              <a:rPr lang="ru-RU" dirty="0" err="1">
                <a:latin typeface="+mj-lt"/>
              </a:rPr>
              <a:t>басты</a:t>
            </a:r>
            <a:r>
              <a:rPr lang="ru-RU" dirty="0">
                <a:latin typeface="+mj-lt"/>
              </a:rPr>
              <a:t> </a:t>
            </a:r>
            <a:r>
              <a:rPr lang="ru-RU" dirty="0" err="1">
                <a:latin typeface="+mj-lt"/>
              </a:rPr>
              <a:t>трансплантациялық</a:t>
            </a:r>
            <a:r>
              <a:rPr lang="ru-RU" dirty="0">
                <a:latin typeface="+mj-lt"/>
              </a:rPr>
              <a:t> </a:t>
            </a:r>
            <a:r>
              <a:rPr lang="ru-RU" dirty="0" err="1">
                <a:latin typeface="+mj-lt"/>
              </a:rPr>
              <a:t>антигендерді</a:t>
            </a:r>
            <a:r>
              <a:rPr lang="ru-RU" dirty="0">
                <a:latin typeface="+mj-lt"/>
              </a:rPr>
              <a:t> </a:t>
            </a:r>
            <a:r>
              <a:rPr lang="ru-RU" dirty="0" err="1">
                <a:latin typeface="+mj-lt"/>
              </a:rPr>
              <a:t>бақылайтын</a:t>
            </a:r>
            <a:r>
              <a:rPr lang="ru-RU" dirty="0">
                <a:latin typeface="+mj-lt"/>
              </a:rPr>
              <a:t> гендер </a:t>
            </a:r>
            <a:r>
              <a:rPr lang="ru-RU" dirty="0" err="1">
                <a:latin typeface="+mj-lt"/>
              </a:rPr>
              <a:t>ғана</a:t>
            </a:r>
            <a:r>
              <a:rPr lang="ru-RU" dirty="0">
                <a:latin typeface="+mj-lt"/>
              </a:rPr>
              <a:t> </a:t>
            </a:r>
            <a:r>
              <a:rPr lang="ru-RU" dirty="0" err="1">
                <a:latin typeface="+mj-lt"/>
              </a:rPr>
              <a:t>емес</a:t>
            </a:r>
            <a:r>
              <a:rPr lang="ru-RU" dirty="0">
                <a:latin typeface="+mj-lt"/>
              </a:rPr>
              <a:t>, </a:t>
            </a:r>
            <a:r>
              <a:rPr lang="ru-RU" dirty="0" err="1">
                <a:latin typeface="+mj-lt"/>
              </a:rPr>
              <a:t>сонымен</a:t>
            </a:r>
            <a:r>
              <a:rPr lang="ru-RU" dirty="0">
                <a:latin typeface="+mj-lt"/>
              </a:rPr>
              <a:t> </a:t>
            </a:r>
            <a:r>
              <a:rPr lang="ru-RU" dirty="0" err="1">
                <a:latin typeface="+mj-lt"/>
              </a:rPr>
              <a:t>қоса</a:t>
            </a:r>
            <a:r>
              <a:rPr lang="ru-RU" dirty="0">
                <a:latin typeface="+mj-lt"/>
              </a:rPr>
              <a:t> </a:t>
            </a:r>
            <a:r>
              <a:rPr lang="ru-RU" dirty="0" err="1">
                <a:latin typeface="+mj-lt"/>
              </a:rPr>
              <a:t>белгілі</a:t>
            </a:r>
            <a:r>
              <a:rPr lang="ru-RU" dirty="0">
                <a:latin typeface="+mj-lt"/>
              </a:rPr>
              <a:t> </a:t>
            </a:r>
            <a:r>
              <a:rPr lang="ru-RU" dirty="0" err="1">
                <a:latin typeface="+mj-lt"/>
              </a:rPr>
              <a:t>бір</a:t>
            </a:r>
            <a:r>
              <a:rPr lang="ru-RU" dirty="0">
                <a:latin typeface="+mj-lt"/>
              </a:rPr>
              <a:t> </a:t>
            </a:r>
            <a:r>
              <a:rPr lang="ru-RU" dirty="0" err="1">
                <a:latin typeface="+mj-lt"/>
              </a:rPr>
              <a:t>нақты</a:t>
            </a:r>
            <a:r>
              <a:rPr lang="ru-RU" dirty="0">
                <a:latin typeface="+mj-lt"/>
              </a:rPr>
              <a:t> </a:t>
            </a:r>
            <a:r>
              <a:rPr lang="ru-RU" dirty="0" err="1">
                <a:latin typeface="+mj-lt"/>
              </a:rPr>
              <a:t>антигенге</a:t>
            </a:r>
            <a:r>
              <a:rPr lang="ru-RU" dirty="0">
                <a:latin typeface="+mj-lt"/>
              </a:rPr>
              <a:t> </a:t>
            </a:r>
            <a:r>
              <a:rPr lang="ru-RU" dirty="0" err="1">
                <a:latin typeface="+mj-lt"/>
              </a:rPr>
              <a:t>иммунды</a:t>
            </a:r>
            <a:r>
              <a:rPr lang="ru-RU" dirty="0">
                <a:latin typeface="+mj-lt"/>
              </a:rPr>
              <a:t> </a:t>
            </a:r>
            <a:r>
              <a:rPr lang="ru-RU" dirty="0" err="1">
                <a:latin typeface="+mj-lt"/>
              </a:rPr>
              <a:t>жауаптың</a:t>
            </a:r>
            <a:r>
              <a:rPr lang="ru-RU" dirty="0">
                <a:latin typeface="+mj-lt"/>
              </a:rPr>
              <a:t> </a:t>
            </a:r>
            <a:r>
              <a:rPr lang="ru-RU" dirty="0" err="1">
                <a:latin typeface="+mj-lt"/>
              </a:rPr>
              <a:t>деңгейін</a:t>
            </a:r>
            <a:r>
              <a:rPr lang="ru-RU" dirty="0">
                <a:latin typeface="+mj-lt"/>
              </a:rPr>
              <a:t> </a:t>
            </a:r>
            <a:r>
              <a:rPr lang="ru-RU" dirty="0" err="1">
                <a:latin typeface="+mj-lt"/>
              </a:rPr>
              <a:t>анықтайтын</a:t>
            </a:r>
            <a:r>
              <a:rPr lang="ru-RU" dirty="0">
                <a:latin typeface="+mj-lt"/>
              </a:rPr>
              <a:t> гендер де </a:t>
            </a:r>
            <a:r>
              <a:rPr lang="ru-RU" dirty="0" err="1">
                <a:latin typeface="+mj-lt"/>
              </a:rPr>
              <a:t>анықталған</a:t>
            </a:r>
            <a:r>
              <a:rPr lang="ru-RU" dirty="0">
                <a:latin typeface="+mj-lt"/>
              </a:rPr>
              <a:t>.</a:t>
            </a:r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 rotWithShape="1">
          <a:blip r:embed="rId2"/>
          <a:srcRect t="17116"/>
          <a:stretch/>
        </p:blipFill>
        <p:spPr>
          <a:xfrm>
            <a:off x="6356839" y="1554253"/>
            <a:ext cx="5184218" cy="25263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75090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4973" y="1455424"/>
            <a:ext cx="11552936" cy="34470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b="1" dirty="0">
                <a:latin typeface="+mj-lt"/>
              </a:rPr>
              <a:t>HLA</a:t>
            </a:r>
            <a:r>
              <a:rPr lang="en-US" dirty="0">
                <a:latin typeface="+mj-lt"/>
              </a:rPr>
              <a:t> –</a:t>
            </a:r>
            <a:r>
              <a:rPr lang="ru-RU" dirty="0" err="1">
                <a:latin typeface="+mj-lt"/>
              </a:rPr>
              <a:t>жүйен</a:t>
            </a:r>
            <a:r>
              <a:rPr lang="en-US" dirty="0" err="1">
                <a:latin typeface="+mj-lt"/>
              </a:rPr>
              <a:t>i</a:t>
            </a:r>
            <a:r>
              <a:rPr lang="ru-RU" dirty="0">
                <a:latin typeface="+mj-lt"/>
              </a:rPr>
              <a:t>ң гендер</a:t>
            </a:r>
            <a:r>
              <a:rPr lang="en-US" dirty="0" err="1">
                <a:latin typeface="+mj-lt"/>
              </a:rPr>
              <a:t>i</a:t>
            </a:r>
            <a:r>
              <a:rPr lang="en-US" dirty="0">
                <a:latin typeface="+mj-lt"/>
              </a:rPr>
              <a:t> </a:t>
            </a:r>
            <a:r>
              <a:rPr lang="ru-RU" dirty="0" err="1">
                <a:latin typeface="+mj-lt"/>
              </a:rPr>
              <a:t>трансплантациялық</a:t>
            </a:r>
            <a:r>
              <a:rPr lang="ru-RU" dirty="0">
                <a:latin typeface="+mj-lt"/>
              </a:rPr>
              <a:t> (т</a:t>
            </a:r>
            <a:r>
              <a:rPr lang="en-US" dirty="0" err="1">
                <a:latin typeface="+mj-lt"/>
              </a:rPr>
              <a:t>i</a:t>
            </a:r>
            <a:r>
              <a:rPr lang="ru-RU" dirty="0" err="1">
                <a:latin typeface="+mj-lt"/>
              </a:rPr>
              <a:t>нсәйкест</a:t>
            </a:r>
            <a:r>
              <a:rPr lang="en-US" dirty="0" err="1">
                <a:latin typeface="+mj-lt"/>
              </a:rPr>
              <a:t>i</a:t>
            </a:r>
            <a:r>
              <a:rPr lang="en-US" dirty="0">
                <a:latin typeface="+mj-lt"/>
              </a:rPr>
              <a:t>) </a:t>
            </a:r>
            <a:r>
              <a:rPr lang="ru-RU" dirty="0" err="1">
                <a:latin typeface="+mj-lt"/>
              </a:rPr>
              <a:t>антигендерд</a:t>
            </a:r>
            <a:r>
              <a:rPr lang="en-US" dirty="0" err="1">
                <a:latin typeface="+mj-lt"/>
              </a:rPr>
              <a:t>i</a:t>
            </a:r>
            <a:r>
              <a:rPr lang="ru-RU" dirty="0">
                <a:latin typeface="+mj-lt"/>
              </a:rPr>
              <a:t>ң </a:t>
            </a:r>
            <a:r>
              <a:rPr lang="ru-RU" dirty="0" err="1">
                <a:latin typeface="+mj-lt"/>
              </a:rPr>
              <a:t>жасалуын</a:t>
            </a:r>
            <a:r>
              <a:rPr lang="ru-RU" dirty="0">
                <a:latin typeface="+mj-lt"/>
              </a:rPr>
              <a:t> </a:t>
            </a:r>
            <a:r>
              <a:rPr lang="ru-RU" dirty="0" err="1">
                <a:latin typeface="+mj-lt"/>
              </a:rPr>
              <a:t>бақылайды</a:t>
            </a:r>
            <a:r>
              <a:rPr lang="ru-RU" dirty="0">
                <a:latin typeface="+mj-lt"/>
              </a:rPr>
              <a:t>. </a:t>
            </a:r>
            <a:endParaRPr lang="ru-RU" dirty="0" smtClean="0">
              <a:latin typeface="+mj-lt"/>
            </a:endParaRPr>
          </a:p>
          <a:p>
            <a:pPr algn="just"/>
            <a:r>
              <a:rPr lang="ru-RU" dirty="0" err="1" smtClean="0">
                <a:latin typeface="+mj-lt"/>
              </a:rPr>
              <a:t>Адамның</a:t>
            </a:r>
            <a:r>
              <a:rPr lang="ru-RU" dirty="0" smtClean="0">
                <a:latin typeface="+mj-lt"/>
              </a:rPr>
              <a:t> </a:t>
            </a:r>
            <a:r>
              <a:rPr lang="ru-RU" dirty="0" err="1" smtClean="0">
                <a:latin typeface="+mj-lt"/>
              </a:rPr>
              <a:t>гистосәйкестіктің</a:t>
            </a:r>
            <a:r>
              <a:rPr lang="ru-RU" dirty="0" smtClean="0">
                <a:latin typeface="+mj-lt"/>
              </a:rPr>
              <a:t> </a:t>
            </a:r>
            <a:r>
              <a:rPr lang="ru-RU" dirty="0" err="1" smtClean="0">
                <a:latin typeface="+mj-lt"/>
              </a:rPr>
              <a:t>басты</a:t>
            </a:r>
            <a:r>
              <a:rPr lang="ru-RU" dirty="0" smtClean="0">
                <a:latin typeface="+mj-lt"/>
              </a:rPr>
              <a:t> </a:t>
            </a:r>
            <a:r>
              <a:rPr lang="ru-RU" dirty="0" err="1" smtClean="0">
                <a:latin typeface="+mj-lt"/>
              </a:rPr>
              <a:t>кешені</a:t>
            </a:r>
            <a:r>
              <a:rPr lang="ru-RU" dirty="0" smtClean="0">
                <a:latin typeface="+mj-lt"/>
              </a:rPr>
              <a:t> (</a:t>
            </a:r>
            <a:r>
              <a:rPr lang="en-US" dirty="0" smtClean="0">
                <a:latin typeface="+mj-lt"/>
              </a:rPr>
              <a:t>HLA — Human </a:t>
            </a:r>
            <a:r>
              <a:rPr lang="en-US" dirty="0" err="1" smtClean="0">
                <a:latin typeface="+mj-lt"/>
              </a:rPr>
              <a:t>Leucyties</a:t>
            </a:r>
            <a:r>
              <a:rPr lang="en-US" dirty="0" smtClean="0">
                <a:latin typeface="+mj-lt"/>
              </a:rPr>
              <a:t> Antigen-</a:t>
            </a:r>
            <a:r>
              <a:rPr lang="en-US" dirty="0" err="1" smtClean="0">
                <a:latin typeface="+mj-lt"/>
              </a:rPr>
              <a:t>sistem</a:t>
            </a:r>
            <a:r>
              <a:rPr lang="en-US" dirty="0" smtClean="0">
                <a:latin typeface="+mj-lt"/>
              </a:rPr>
              <a:t>) 6 – </a:t>
            </a:r>
            <a:r>
              <a:rPr lang="ru-RU" dirty="0" err="1" smtClean="0">
                <a:latin typeface="+mj-lt"/>
              </a:rPr>
              <a:t>хромосомада</a:t>
            </a:r>
            <a:r>
              <a:rPr lang="ru-RU" dirty="0" smtClean="0">
                <a:latin typeface="+mj-lt"/>
              </a:rPr>
              <a:t> </a:t>
            </a:r>
            <a:r>
              <a:rPr lang="ru-RU" dirty="0" err="1" smtClean="0">
                <a:latin typeface="+mj-lt"/>
              </a:rPr>
              <a:t>орналасқан</a:t>
            </a:r>
            <a:r>
              <a:rPr lang="ru-RU" dirty="0" smtClean="0">
                <a:latin typeface="+mj-lt"/>
              </a:rPr>
              <a:t>, </a:t>
            </a:r>
            <a:r>
              <a:rPr lang="ru-RU" dirty="0" err="1" smtClean="0">
                <a:latin typeface="+mj-lt"/>
              </a:rPr>
              <a:t>және</a:t>
            </a:r>
            <a:r>
              <a:rPr lang="ru-RU" dirty="0" smtClean="0">
                <a:latin typeface="+mj-lt"/>
              </a:rPr>
              <a:t> </a:t>
            </a:r>
            <a:r>
              <a:rPr lang="ru-RU" dirty="0" err="1" smtClean="0">
                <a:latin typeface="+mj-lt"/>
              </a:rPr>
              <a:t>өз</a:t>
            </a:r>
            <a:r>
              <a:rPr lang="ru-RU" dirty="0" smtClean="0">
                <a:latin typeface="+mj-lt"/>
              </a:rPr>
              <a:t> </a:t>
            </a:r>
            <a:r>
              <a:rPr lang="ru-RU" dirty="0" err="1" smtClean="0">
                <a:latin typeface="+mj-lt"/>
              </a:rPr>
              <a:t>бетінше</a:t>
            </a:r>
            <a:r>
              <a:rPr lang="ru-RU" dirty="0" smtClean="0">
                <a:latin typeface="+mj-lt"/>
              </a:rPr>
              <a:t> </a:t>
            </a:r>
            <a:r>
              <a:rPr lang="ru-RU" dirty="0" err="1" smtClean="0">
                <a:latin typeface="+mj-lt"/>
              </a:rPr>
              <a:t>және</a:t>
            </a:r>
            <a:r>
              <a:rPr lang="ru-RU" dirty="0" smtClean="0">
                <a:latin typeface="+mj-lt"/>
              </a:rPr>
              <a:t> </a:t>
            </a:r>
            <a:r>
              <a:rPr lang="ru-RU" dirty="0" err="1" smtClean="0">
                <a:latin typeface="+mj-lt"/>
              </a:rPr>
              <a:t>олармен</a:t>
            </a:r>
            <a:r>
              <a:rPr lang="ru-RU" dirty="0" smtClean="0">
                <a:latin typeface="+mj-lt"/>
              </a:rPr>
              <a:t> </a:t>
            </a:r>
            <a:r>
              <a:rPr lang="ru-RU" dirty="0" err="1" smtClean="0">
                <a:latin typeface="+mj-lt"/>
              </a:rPr>
              <a:t>кодталатын</a:t>
            </a:r>
            <a:r>
              <a:rPr lang="ru-RU" dirty="0" smtClean="0">
                <a:latin typeface="+mj-lt"/>
              </a:rPr>
              <a:t> </a:t>
            </a:r>
            <a:r>
              <a:rPr lang="ru-RU" dirty="0" err="1" smtClean="0">
                <a:latin typeface="+mj-lt"/>
              </a:rPr>
              <a:t>өнімдер</a:t>
            </a:r>
            <a:r>
              <a:rPr lang="ru-RU" dirty="0" smtClean="0">
                <a:latin typeface="+mj-lt"/>
              </a:rPr>
              <a:t> </a:t>
            </a:r>
            <a:r>
              <a:rPr lang="ru-RU" dirty="0" err="1" smtClean="0">
                <a:latin typeface="+mj-lt"/>
              </a:rPr>
              <a:t>арқылы</a:t>
            </a:r>
            <a:r>
              <a:rPr lang="ru-RU" dirty="0" smtClean="0">
                <a:latin typeface="+mj-lt"/>
              </a:rPr>
              <a:t> </a:t>
            </a:r>
            <a:r>
              <a:rPr lang="ru-RU" dirty="0" err="1" smtClean="0">
                <a:latin typeface="+mj-lt"/>
              </a:rPr>
              <a:t>маңызды</a:t>
            </a:r>
            <a:r>
              <a:rPr lang="ru-RU" dirty="0" smtClean="0">
                <a:latin typeface="+mj-lt"/>
              </a:rPr>
              <a:t> </a:t>
            </a:r>
            <a:r>
              <a:rPr lang="ru-RU" dirty="0" err="1" smtClean="0">
                <a:latin typeface="+mj-lt"/>
              </a:rPr>
              <a:t>биологиялық</a:t>
            </a:r>
            <a:r>
              <a:rPr lang="ru-RU" dirty="0" smtClean="0">
                <a:latin typeface="+mj-lt"/>
              </a:rPr>
              <a:t> </a:t>
            </a:r>
            <a:r>
              <a:rPr lang="ru-RU" dirty="0" err="1" smtClean="0">
                <a:latin typeface="+mj-lt"/>
              </a:rPr>
              <a:t>қызметті</a:t>
            </a:r>
            <a:r>
              <a:rPr lang="ru-RU" dirty="0" smtClean="0">
                <a:latin typeface="+mj-lt"/>
              </a:rPr>
              <a:t> </a:t>
            </a:r>
            <a:r>
              <a:rPr lang="ru-RU" dirty="0" err="1" smtClean="0">
                <a:latin typeface="+mj-lt"/>
              </a:rPr>
              <a:t>орындайды</a:t>
            </a:r>
            <a:r>
              <a:rPr lang="ru-RU" dirty="0" smtClean="0">
                <a:latin typeface="+mj-lt"/>
              </a:rPr>
              <a:t>, </a:t>
            </a:r>
            <a:r>
              <a:rPr lang="ru-RU" dirty="0" err="1" smtClean="0">
                <a:latin typeface="+mj-lt"/>
              </a:rPr>
              <a:t>бірінші</a:t>
            </a:r>
            <a:r>
              <a:rPr lang="ru-RU" dirty="0" smtClean="0">
                <a:latin typeface="+mj-lt"/>
              </a:rPr>
              <a:t> </a:t>
            </a:r>
            <a:r>
              <a:rPr lang="ru-RU" dirty="0" err="1" smtClean="0">
                <a:latin typeface="+mj-lt"/>
              </a:rPr>
              <a:t>кезекте</a:t>
            </a:r>
            <a:r>
              <a:rPr lang="ru-RU" dirty="0" smtClean="0">
                <a:latin typeface="+mj-lt"/>
              </a:rPr>
              <a:t> </a:t>
            </a:r>
            <a:r>
              <a:rPr lang="ru-RU" dirty="0" err="1" smtClean="0">
                <a:latin typeface="+mj-lt"/>
              </a:rPr>
              <a:t>иммунды</a:t>
            </a:r>
            <a:r>
              <a:rPr lang="ru-RU" dirty="0" smtClean="0">
                <a:latin typeface="+mj-lt"/>
              </a:rPr>
              <a:t> </a:t>
            </a:r>
            <a:r>
              <a:rPr lang="ru-RU" dirty="0" err="1" smtClean="0">
                <a:latin typeface="+mj-lt"/>
              </a:rPr>
              <a:t>жауаптың</a:t>
            </a:r>
            <a:r>
              <a:rPr lang="ru-RU" dirty="0" smtClean="0">
                <a:latin typeface="+mj-lt"/>
              </a:rPr>
              <a:t> </a:t>
            </a:r>
            <a:r>
              <a:rPr lang="ru-RU" dirty="0" err="1" smtClean="0">
                <a:latin typeface="+mj-lt"/>
              </a:rPr>
              <a:t>генетикалық</a:t>
            </a:r>
            <a:r>
              <a:rPr lang="ru-RU" dirty="0" smtClean="0">
                <a:latin typeface="+mj-lt"/>
              </a:rPr>
              <a:t> </a:t>
            </a:r>
            <a:r>
              <a:rPr lang="ru-RU" dirty="0" err="1" smtClean="0">
                <a:latin typeface="+mj-lt"/>
              </a:rPr>
              <a:t>бақылауды</a:t>
            </a:r>
            <a:r>
              <a:rPr lang="ru-RU" dirty="0" smtClean="0">
                <a:latin typeface="+mj-lt"/>
              </a:rPr>
              <a:t> </a:t>
            </a:r>
            <a:r>
              <a:rPr lang="ru-RU" dirty="0" err="1" smtClean="0">
                <a:latin typeface="+mj-lt"/>
              </a:rPr>
              <a:t>және</a:t>
            </a:r>
            <a:r>
              <a:rPr lang="ru-RU" dirty="0" smtClean="0">
                <a:latin typeface="+mj-lt"/>
              </a:rPr>
              <a:t> </a:t>
            </a:r>
            <a:r>
              <a:rPr lang="ru-RU" dirty="0" err="1" smtClean="0">
                <a:latin typeface="+mj-lt"/>
              </a:rPr>
              <a:t>иммунды</a:t>
            </a:r>
            <a:r>
              <a:rPr lang="ru-RU" dirty="0" smtClean="0">
                <a:latin typeface="+mj-lt"/>
              </a:rPr>
              <a:t> </a:t>
            </a:r>
            <a:r>
              <a:rPr lang="ru-RU" dirty="0" err="1" smtClean="0">
                <a:latin typeface="+mj-lt"/>
              </a:rPr>
              <a:t>жауапты</a:t>
            </a:r>
            <a:r>
              <a:rPr lang="ru-RU" dirty="0" smtClean="0">
                <a:latin typeface="+mj-lt"/>
              </a:rPr>
              <a:t> </a:t>
            </a:r>
            <a:r>
              <a:rPr lang="ru-RU" dirty="0" err="1" smtClean="0">
                <a:latin typeface="+mj-lt"/>
              </a:rPr>
              <a:t>жүзеге</a:t>
            </a:r>
            <a:r>
              <a:rPr lang="ru-RU" dirty="0" smtClean="0">
                <a:latin typeface="+mj-lt"/>
              </a:rPr>
              <a:t> </a:t>
            </a:r>
            <a:r>
              <a:rPr lang="ru-RU" dirty="0" err="1" smtClean="0">
                <a:latin typeface="+mj-lt"/>
              </a:rPr>
              <a:t>асыратын</a:t>
            </a:r>
            <a:r>
              <a:rPr lang="ru-RU" dirty="0" smtClean="0">
                <a:latin typeface="+mj-lt"/>
              </a:rPr>
              <a:t> </a:t>
            </a:r>
            <a:r>
              <a:rPr lang="ru-RU" dirty="0" err="1" smtClean="0">
                <a:latin typeface="+mj-lt"/>
              </a:rPr>
              <a:t>әртүрлі</a:t>
            </a:r>
            <a:r>
              <a:rPr lang="ru-RU" dirty="0" smtClean="0">
                <a:latin typeface="+mj-lt"/>
              </a:rPr>
              <a:t> </a:t>
            </a:r>
            <a:r>
              <a:rPr lang="ru-RU" dirty="0" err="1" smtClean="0">
                <a:latin typeface="+mj-lt"/>
              </a:rPr>
              <a:t>жасушалық</a:t>
            </a:r>
            <a:r>
              <a:rPr lang="ru-RU" dirty="0" smtClean="0">
                <a:latin typeface="+mj-lt"/>
              </a:rPr>
              <a:t> </a:t>
            </a:r>
            <a:r>
              <a:rPr lang="ru-RU" dirty="0" err="1" smtClean="0">
                <a:latin typeface="+mj-lt"/>
              </a:rPr>
              <a:t>элементтердің</a:t>
            </a:r>
            <a:r>
              <a:rPr lang="ru-RU" dirty="0" smtClean="0">
                <a:latin typeface="+mj-lt"/>
              </a:rPr>
              <a:t> </a:t>
            </a:r>
            <a:r>
              <a:rPr lang="ru-RU" dirty="0" err="1" smtClean="0">
                <a:latin typeface="+mj-lt"/>
              </a:rPr>
              <a:t>байланысын</a:t>
            </a:r>
            <a:r>
              <a:rPr lang="ru-RU" dirty="0" smtClean="0">
                <a:latin typeface="+mj-lt"/>
              </a:rPr>
              <a:t> </a:t>
            </a:r>
            <a:r>
              <a:rPr lang="ru-RU" dirty="0" err="1" smtClean="0">
                <a:latin typeface="+mj-lt"/>
              </a:rPr>
              <a:t>қамтамасыз</a:t>
            </a:r>
            <a:r>
              <a:rPr lang="ru-RU" dirty="0" smtClean="0">
                <a:latin typeface="+mj-lt"/>
              </a:rPr>
              <a:t> </a:t>
            </a:r>
            <a:r>
              <a:rPr lang="ru-RU" dirty="0" err="1" smtClean="0">
                <a:latin typeface="+mj-lt"/>
              </a:rPr>
              <a:t>ететін</a:t>
            </a:r>
            <a:r>
              <a:rPr lang="ru-RU" dirty="0" smtClean="0">
                <a:latin typeface="+mj-lt"/>
              </a:rPr>
              <a:t> гендер </a:t>
            </a:r>
            <a:r>
              <a:rPr lang="ru-RU" dirty="0" err="1" smtClean="0">
                <a:latin typeface="+mj-lt"/>
              </a:rPr>
              <a:t>кешенінен</a:t>
            </a:r>
            <a:r>
              <a:rPr lang="ru-RU" dirty="0" smtClean="0">
                <a:latin typeface="+mj-lt"/>
              </a:rPr>
              <a:t> </a:t>
            </a:r>
            <a:r>
              <a:rPr lang="ru-RU" dirty="0" err="1" smtClean="0">
                <a:latin typeface="+mj-lt"/>
              </a:rPr>
              <a:t>тұрады</a:t>
            </a:r>
            <a:endParaRPr lang="kk-KZ" dirty="0" smtClean="0">
              <a:latin typeface="+mj-lt"/>
            </a:endParaRPr>
          </a:p>
          <a:p>
            <a:pPr algn="just"/>
            <a:r>
              <a:rPr lang="en-US" dirty="0" smtClean="0">
                <a:latin typeface="+mj-lt"/>
              </a:rPr>
              <a:t>HLA-</a:t>
            </a:r>
            <a:r>
              <a:rPr lang="ru-RU" dirty="0" err="1" smtClean="0">
                <a:latin typeface="+mj-lt"/>
              </a:rPr>
              <a:t>жүйес</a:t>
            </a:r>
            <a:r>
              <a:rPr lang="en-US" dirty="0" err="1" smtClean="0">
                <a:latin typeface="+mj-lt"/>
              </a:rPr>
              <a:t>i</a:t>
            </a:r>
            <a:r>
              <a:rPr lang="en-US" dirty="0" smtClean="0">
                <a:latin typeface="+mj-lt"/>
              </a:rPr>
              <a:t> </a:t>
            </a:r>
            <a:r>
              <a:rPr lang="ru-RU" dirty="0" err="1" smtClean="0">
                <a:latin typeface="+mj-lt"/>
              </a:rPr>
              <a:t>адамның</a:t>
            </a:r>
            <a:r>
              <a:rPr lang="ru-RU" dirty="0" smtClean="0">
                <a:latin typeface="+mj-lt"/>
              </a:rPr>
              <a:t> 6 </a:t>
            </a:r>
            <a:r>
              <a:rPr lang="ru-RU" dirty="0" err="1" smtClean="0">
                <a:latin typeface="+mj-lt"/>
              </a:rPr>
              <a:t>хромосомасының</a:t>
            </a:r>
            <a:r>
              <a:rPr lang="ru-RU" dirty="0" smtClean="0">
                <a:latin typeface="+mj-lt"/>
              </a:rPr>
              <a:t> </a:t>
            </a:r>
            <a:r>
              <a:rPr lang="ru-RU" dirty="0" err="1" smtClean="0">
                <a:latin typeface="+mj-lt"/>
              </a:rPr>
              <a:t>қысқа</a:t>
            </a:r>
            <a:r>
              <a:rPr lang="ru-RU" dirty="0" smtClean="0">
                <a:latin typeface="+mj-lt"/>
              </a:rPr>
              <a:t> </a:t>
            </a:r>
            <a:r>
              <a:rPr lang="ru-RU" dirty="0" err="1" smtClean="0">
                <a:latin typeface="+mj-lt"/>
              </a:rPr>
              <a:t>иығында</a:t>
            </a:r>
            <a:r>
              <a:rPr lang="ru-RU" dirty="0" smtClean="0">
                <a:latin typeface="+mj-lt"/>
              </a:rPr>
              <a:t> </a:t>
            </a:r>
            <a:r>
              <a:rPr lang="ru-RU" dirty="0" err="1" smtClean="0">
                <a:latin typeface="+mj-lt"/>
              </a:rPr>
              <a:t>орналасқан</a:t>
            </a:r>
            <a:r>
              <a:rPr lang="ru-RU" dirty="0" smtClean="0">
                <a:latin typeface="+mj-lt"/>
              </a:rPr>
              <a:t> </a:t>
            </a:r>
            <a:r>
              <a:rPr lang="ru-RU" dirty="0" err="1" smtClean="0">
                <a:latin typeface="+mj-lt"/>
              </a:rPr>
              <a:t>және</a:t>
            </a:r>
            <a:r>
              <a:rPr lang="ru-RU" dirty="0" smtClean="0">
                <a:latin typeface="+mj-lt"/>
              </a:rPr>
              <a:t> </a:t>
            </a:r>
            <a:r>
              <a:rPr lang="ru-RU" dirty="0" err="1" smtClean="0">
                <a:latin typeface="+mj-lt"/>
              </a:rPr>
              <a:t>оған</a:t>
            </a:r>
            <a:r>
              <a:rPr lang="ru-RU" dirty="0" smtClean="0">
                <a:latin typeface="+mj-lt"/>
              </a:rPr>
              <a:t> 5 локус </a:t>
            </a:r>
            <a:r>
              <a:rPr lang="ru-RU" dirty="0" err="1" smtClean="0">
                <a:latin typeface="+mj-lt"/>
              </a:rPr>
              <a:t>кіреді</a:t>
            </a:r>
            <a:r>
              <a:rPr lang="ru-RU" dirty="0" smtClean="0">
                <a:latin typeface="+mj-lt"/>
              </a:rPr>
              <a:t>: </a:t>
            </a:r>
            <a:r>
              <a:rPr lang="en-US" dirty="0" smtClean="0">
                <a:latin typeface="+mj-lt"/>
              </a:rPr>
              <a:t>A, B, C, D, DR</a:t>
            </a:r>
            <a:r>
              <a:rPr lang="kk-KZ" dirty="0" smtClean="0">
                <a:latin typeface="+mj-lt"/>
              </a:rPr>
              <a:t>. </a:t>
            </a:r>
            <a:r>
              <a:rPr lang="ru-RU" dirty="0" err="1" smtClean="0">
                <a:latin typeface="+mj-lt"/>
              </a:rPr>
              <a:t>Хромосоманың</a:t>
            </a:r>
            <a:r>
              <a:rPr lang="ru-RU" dirty="0" smtClean="0">
                <a:latin typeface="+mj-lt"/>
              </a:rPr>
              <a:t> </a:t>
            </a:r>
            <a:r>
              <a:rPr lang="ru-RU" dirty="0" err="1" smtClean="0">
                <a:latin typeface="+mj-lt"/>
              </a:rPr>
              <a:t>центромерасынан</a:t>
            </a:r>
            <a:r>
              <a:rPr lang="ru-RU" dirty="0" smtClean="0">
                <a:latin typeface="+mj-lt"/>
              </a:rPr>
              <a:t> </a:t>
            </a:r>
            <a:r>
              <a:rPr lang="ru-RU" dirty="0" err="1" smtClean="0">
                <a:latin typeface="+mj-lt"/>
              </a:rPr>
              <a:t>бастап</a:t>
            </a:r>
            <a:r>
              <a:rPr lang="ru-RU" dirty="0" smtClean="0">
                <a:latin typeface="+mj-lt"/>
              </a:rPr>
              <a:t> </a:t>
            </a:r>
            <a:r>
              <a:rPr lang="ru-RU" dirty="0" err="1" smtClean="0">
                <a:latin typeface="+mj-lt"/>
              </a:rPr>
              <a:t>локустар</a:t>
            </a:r>
            <a:r>
              <a:rPr lang="ru-RU" dirty="0" smtClean="0">
                <a:latin typeface="+mj-lt"/>
              </a:rPr>
              <a:t> </a:t>
            </a:r>
            <a:r>
              <a:rPr lang="ru-RU" dirty="0" err="1" smtClean="0">
                <a:latin typeface="+mj-lt"/>
              </a:rPr>
              <a:t>орналасуы</a:t>
            </a:r>
            <a:r>
              <a:rPr lang="ru-RU" dirty="0" smtClean="0">
                <a:latin typeface="+mj-lt"/>
              </a:rPr>
              <a:t>: </a:t>
            </a:r>
            <a:r>
              <a:rPr lang="en-US" dirty="0" smtClean="0">
                <a:latin typeface="+mj-lt"/>
              </a:rPr>
              <a:t>D (DP, DQ), DR, </a:t>
            </a:r>
            <a:r>
              <a:rPr lang="ru-RU" dirty="0" smtClean="0">
                <a:latin typeface="+mj-lt"/>
              </a:rPr>
              <a:t>В, С, А. </a:t>
            </a:r>
            <a:r>
              <a:rPr lang="ru-RU" dirty="0" err="1" smtClean="0">
                <a:latin typeface="+mj-lt"/>
              </a:rPr>
              <a:t>Әр</a:t>
            </a:r>
            <a:r>
              <a:rPr lang="ru-RU" dirty="0" smtClean="0">
                <a:latin typeface="+mj-lt"/>
              </a:rPr>
              <a:t> </a:t>
            </a:r>
            <a:r>
              <a:rPr lang="ru-RU" dirty="0" err="1" smtClean="0">
                <a:latin typeface="+mj-lt"/>
              </a:rPr>
              <a:t>локусқа</a:t>
            </a:r>
            <a:r>
              <a:rPr lang="ru-RU" dirty="0" smtClean="0">
                <a:latin typeface="+mj-lt"/>
              </a:rPr>
              <a:t> </a:t>
            </a:r>
            <a:r>
              <a:rPr lang="ru-RU" dirty="0" err="1" smtClean="0">
                <a:latin typeface="+mj-lt"/>
              </a:rPr>
              <a:t>гендерд</a:t>
            </a:r>
            <a:r>
              <a:rPr lang="en-US" dirty="0" err="1" smtClean="0">
                <a:latin typeface="+mj-lt"/>
              </a:rPr>
              <a:t>i</a:t>
            </a:r>
            <a:r>
              <a:rPr lang="ru-RU" dirty="0" smtClean="0">
                <a:latin typeface="+mj-lt"/>
              </a:rPr>
              <a:t>ң </a:t>
            </a:r>
            <a:r>
              <a:rPr lang="ru-RU" dirty="0" err="1" smtClean="0">
                <a:latin typeface="+mj-lt"/>
              </a:rPr>
              <a:t>өте</a:t>
            </a:r>
            <a:r>
              <a:rPr lang="ru-RU" dirty="0" smtClean="0">
                <a:latin typeface="+mj-lt"/>
              </a:rPr>
              <a:t> </a:t>
            </a:r>
            <a:r>
              <a:rPr lang="ru-RU" dirty="0" err="1" smtClean="0">
                <a:latin typeface="+mj-lt"/>
              </a:rPr>
              <a:t>көп</a:t>
            </a:r>
            <a:r>
              <a:rPr lang="ru-RU" dirty="0" smtClean="0">
                <a:latin typeface="+mj-lt"/>
              </a:rPr>
              <a:t> </a:t>
            </a:r>
            <a:r>
              <a:rPr lang="ru-RU" dirty="0" err="1" smtClean="0">
                <a:latin typeface="+mj-lt"/>
              </a:rPr>
              <a:t>аллельд</a:t>
            </a:r>
            <a:r>
              <a:rPr lang="en-US" dirty="0" err="1" smtClean="0">
                <a:latin typeface="+mj-lt"/>
              </a:rPr>
              <a:t>i</a:t>
            </a:r>
            <a:r>
              <a:rPr lang="ru-RU" dirty="0" smtClean="0">
                <a:latin typeface="+mj-lt"/>
              </a:rPr>
              <a:t>к </a:t>
            </a:r>
            <a:r>
              <a:rPr lang="ru-RU" dirty="0" err="1" smtClean="0">
                <a:latin typeface="+mj-lt"/>
              </a:rPr>
              <a:t>варианттары</a:t>
            </a:r>
            <a:r>
              <a:rPr lang="ru-RU" dirty="0" smtClean="0">
                <a:latin typeface="+mj-lt"/>
              </a:rPr>
              <a:t> к</a:t>
            </a:r>
            <a:r>
              <a:rPr lang="en-US" dirty="0" err="1" smtClean="0">
                <a:latin typeface="+mj-lt"/>
              </a:rPr>
              <a:t>i</a:t>
            </a:r>
            <a:r>
              <a:rPr lang="ru-RU" dirty="0" err="1" smtClean="0">
                <a:latin typeface="+mj-lt"/>
              </a:rPr>
              <a:t>ред</a:t>
            </a:r>
            <a:r>
              <a:rPr lang="en-US" dirty="0" err="1" smtClean="0">
                <a:latin typeface="+mj-lt"/>
              </a:rPr>
              <a:t>i</a:t>
            </a:r>
            <a:r>
              <a:rPr lang="en-US" dirty="0" smtClean="0">
                <a:latin typeface="+mj-lt"/>
              </a:rPr>
              <a:t>, </a:t>
            </a:r>
            <a:r>
              <a:rPr lang="ru-RU" dirty="0" err="1" smtClean="0">
                <a:latin typeface="+mj-lt"/>
              </a:rPr>
              <a:t>оларды</a:t>
            </a:r>
            <a:r>
              <a:rPr lang="ru-RU" dirty="0" smtClean="0">
                <a:latin typeface="+mj-lt"/>
              </a:rPr>
              <a:t> </a:t>
            </a:r>
            <a:r>
              <a:rPr lang="ru-RU" dirty="0" err="1" smtClean="0">
                <a:latin typeface="+mj-lt"/>
              </a:rPr>
              <a:t>арнайылықтары</a:t>
            </a:r>
            <a:r>
              <a:rPr lang="ru-RU" dirty="0" smtClean="0">
                <a:latin typeface="+mj-lt"/>
              </a:rPr>
              <a:t> (</a:t>
            </a:r>
            <a:r>
              <a:rPr lang="ru-RU" dirty="0" err="1" smtClean="0">
                <a:latin typeface="+mj-lt"/>
              </a:rPr>
              <a:t>ерекшеліктері</a:t>
            </a:r>
            <a:r>
              <a:rPr lang="ru-RU" dirty="0" smtClean="0">
                <a:latin typeface="+mj-lt"/>
              </a:rPr>
              <a:t>) </a:t>
            </a:r>
            <a:r>
              <a:rPr lang="ru-RU" dirty="0" err="1" smtClean="0">
                <a:latin typeface="+mj-lt"/>
              </a:rPr>
              <a:t>деп</a:t>
            </a:r>
            <a:r>
              <a:rPr lang="ru-RU" dirty="0" smtClean="0">
                <a:latin typeface="+mj-lt"/>
              </a:rPr>
              <a:t> </a:t>
            </a:r>
            <a:r>
              <a:rPr lang="ru-RU" dirty="0" err="1" smtClean="0">
                <a:latin typeface="+mj-lt"/>
              </a:rPr>
              <a:t>атайды</a:t>
            </a:r>
            <a:r>
              <a:rPr lang="ru-RU" dirty="0" smtClean="0">
                <a:latin typeface="+mj-lt"/>
              </a:rPr>
              <a:t> </a:t>
            </a:r>
            <a:r>
              <a:rPr lang="ru-RU" dirty="0" err="1" smtClean="0">
                <a:latin typeface="+mj-lt"/>
              </a:rPr>
              <a:t>және</a:t>
            </a:r>
            <a:r>
              <a:rPr lang="ru-RU" dirty="0" smtClean="0">
                <a:latin typeface="+mj-lt"/>
              </a:rPr>
              <a:t> </a:t>
            </a:r>
            <a:r>
              <a:rPr lang="ru-RU" dirty="0" err="1" smtClean="0">
                <a:latin typeface="+mj-lt"/>
              </a:rPr>
              <a:t>арабша</a:t>
            </a:r>
            <a:r>
              <a:rPr lang="ru-RU" dirty="0" smtClean="0">
                <a:latin typeface="+mj-lt"/>
              </a:rPr>
              <a:t> </a:t>
            </a:r>
            <a:r>
              <a:rPr lang="ru-RU" dirty="0" err="1" smtClean="0">
                <a:latin typeface="+mj-lt"/>
              </a:rPr>
              <a:t>цифрлармен</a:t>
            </a:r>
            <a:r>
              <a:rPr lang="ru-RU" dirty="0" smtClean="0">
                <a:latin typeface="+mj-lt"/>
              </a:rPr>
              <a:t> </a:t>
            </a:r>
            <a:r>
              <a:rPr lang="ru-RU" dirty="0" err="1" smtClean="0">
                <a:latin typeface="+mj-lt"/>
              </a:rPr>
              <a:t>белг</a:t>
            </a:r>
            <a:r>
              <a:rPr lang="en-US" dirty="0" err="1" smtClean="0">
                <a:latin typeface="+mj-lt"/>
              </a:rPr>
              <a:t>i</a:t>
            </a:r>
            <a:r>
              <a:rPr lang="ru-RU" dirty="0" err="1" smtClean="0">
                <a:latin typeface="+mj-lt"/>
              </a:rPr>
              <a:t>лейд</a:t>
            </a:r>
            <a:r>
              <a:rPr lang="en-US" dirty="0" err="1" smtClean="0">
                <a:latin typeface="+mj-lt"/>
              </a:rPr>
              <a:t>i</a:t>
            </a:r>
            <a:r>
              <a:rPr lang="en-US" dirty="0" smtClean="0">
                <a:latin typeface="+mj-lt"/>
              </a:rPr>
              <a:t>. </a:t>
            </a:r>
            <a:r>
              <a:rPr lang="ru-RU" dirty="0" err="1" smtClean="0">
                <a:latin typeface="+mj-lt"/>
              </a:rPr>
              <a:t>Қаз</a:t>
            </a:r>
            <a:r>
              <a:rPr lang="en-US" dirty="0" err="1" smtClean="0">
                <a:latin typeface="+mj-lt"/>
              </a:rPr>
              <a:t>i</a:t>
            </a:r>
            <a:r>
              <a:rPr lang="ru-RU" dirty="0" err="1" smtClean="0">
                <a:latin typeface="+mj-lt"/>
              </a:rPr>
              <a:t>рг</a:t>
            </a:r>
            <a:r>
              <a:rPr lang="en-US" dirty="0" err="1" smtClean="0">
                <a:latin typeface="+mj-lt"/>
              </a:rPr>
              <a:t>i</a:t>
            </a:r>
            <a:r>
              <a:rPr lang="en-US" dirty="0" smtClean="0">
                <a:latin typeface="+mj-lt"/>
              </a:rPr>
              <a:t> </a:t>
            </a:r>
            <a:r>
              <a:rPr lang="ru-RU" dirty="0" err="1" smtClean="0">
                <a:latin typeface="+mj-lt"/>
              </a:rPr>
              <a:t>кезде</a:t>
            </a:r>
            <a:r>
              <a:rPr lang="ru-RU" dirty="0" smtClean="0">
                <a:latin typeface="+mj-lt"/>
              </a:rPr>
              <a:t> </a:t>
            </a:r>
            <a:r>
              <a:rPr lang="ru-RU" dirty="0" err="1" smtClean="0">
                <a:latin typeface="+mj-lt"/>
              </a:rPr>
              <a:t>жақсы</a:t>
            </a:r>
            <a:r>
              <a:rPr lang="ru-RU" dirty="0" smtClean="0">
                <a:latin typeface="+mj-lt"/>
              </a:rPr>
              <a:t> </a:t>
            </a:r>
            <a:r>
              <a:rPr lang="ru-RU" dirty="0" err="1" smtClean="0">
                <a:latin typeface="+mj-lt"/>
              </a:rPr>
              <a:t>зерттелген</a:t>
            </a:r>
            <a:r>
              <a:rPr lang="ru-RU" dirty="0" smtClean="0">
                <a:latin typeface="+mj-lt"/>
              </a:rPr>
              <a:t> А </a:t>
            </a:r>
            <a:r>
              <a:rPr lang="ru-RU" dirty="0" err="1" smtClean="0">
                <a:latin typeface="+mj-lt"/>
              </a:rPr>
              <a:t>және</a:t>
            </a:r>
            <a:r>
              <a:rPr lang="ru-RU" dirty="0" smtClean="0">
                <a:latin typeface="+mj-lt"/>
              </a:rPr>
              <a:t> В </a:t>
            </a:r>
            <a:r>
              <a:rPr lang="ru-RU" dirty="0" err="1" smtClean="0">
                <a:latin typeface="+mj-lt"/>
              </a:rPr>
              <a:t>локустары</a:t>
            </a:r>
            <a:r>
              <a:rPr lang="ru-RU" dirty="0" smtClean="0">
                <a:latin typeface="+mj-lt"/>
              </a:rPr>
              <a:t>, осы </a:t>
            </a:r>
            <a:r>
              <a:rPr lang="ru-RU" dirty="0" err="1" smtClean="0">
                <a:latin typeface="+mj-lt"/>
              </a:rPr>
              <a:t>локустардың</a:t>
            </a:r>
            <a:r>
              <a:rPr lang="ru-RU" dirty="0" smtClean="0">
                <a:latin typeface="+mj-lt"/>
              </a:rPr>
              <a:t> </a:t>
            </a:r>
            <a:r>
              <a:rPr lang="ru-RU" dirty="0" err="1" smtClean="0">
                <a:latin typeface="+mj-lt"/>
              </a:rPr>
              <a:t>көптеген</a:t>
            </a:r>
            <a:r>
              <a:rPr lang="ru-RU" dirty="0" smtClean="0">
                <a:latin typeface="+mj-lt"/>
              </a:rPr>
              <a:t> </a:t>
            </a:r>
            <a:r>
              <a:rPr lang="ru-RU" dirty="0" err="1" smtClean="0">
                <a:latin typeface="+mj-lt"/>
              </a:rPr>
              <a:t>аллельдер</a:t>
            </a:r>
            <a:r>
              <a:rPr lang="en-US" dirty="0" err="1" smtClean="0">
                <a:latin typeface="+mj-lt"/>
              </a:rPr>
              <a:t>i</a:t>
            </a:r>
            <a:r>
              <a:rPr lang="en-US" dirty="0" smtClean="0">
                <a:latin typeface="+mj-lt"/>
              </a:rPr>
              <a:t> </a:t>
            </a:r>
            <a:r>
              <a:rPr lang="ru-RU" dirty="0" err="1" smtClean="0">
                <a:latin typeface="+mj-lt"/>
              </a:rPr>
              <a:t>анықталған</a:t>
            </a:r>
            <a:r>
              <a:rPr lang="ru-RU" dirty="0" smtClean="0">
                <a:latin typeface="+mj-lt"/>
              </a:rPr>
              <a:t>. </a:t>
            </a:r>
            <a:r>
              <a:rPr lang="ru-RU" dirty="0" err="1" smtClean="0">
                <a:latin typeface="+mj-lt"/>
              </a:rPr>
              <a:t>Қазір</a:t>
            </a:r>
            <a:r>
              <a:rPr lang="ru-RU" dirty="0" smtClean="0">
                <a:latin typeface="+mj-lt"/>
              </a:rPr>
              <a:t> А </a:t>
            </a:r>
            <a:r>
              <a:rPr lang="ru-RU" dirty="0" err="1" smtClean="0">
                <a:latin typeface="+mj-lt"/>
              </a:rPr>
              <a:t>локусында</a:t>
            </a:r>
            <a:r>
              <a:rPr lang="ru-RU" dirty="0" smtClean="0">
                <a:latin typeface="+mj-lt"/>
              </a:rPr>
              <a:t> 60-тан аса, В-</a:t>
            </a:r>
            <a:r>
              <a:rPr lang="ru-RU" dirty="0" err="1" smtClean="0">
                <a:latin typeface="+mj-lt"/>
              </a:rPr>
              <a:t>локусында</a:t>
            </a:r>
            <a:r>
              <a:rPr lang="ru-RU" dirty="0" smtClean="0">
                <a:latin typeface="+mj-lt"/>
              </a:rPr>
              <a:t> 136, С-</a:t>
            </a:r>
            <a:r>
              <a:rPr lang="ru-RU" dirty="0" err="1" smtClean="0">
                <a:latin typeface="+mj-lt"/>
              </a:rPr>
              <a:t>локусында</a:t>
            </a:r>
            <a:r>
              <a:rPr lang="ru-RU" dirty="0" smtClean="0">
                <a:latin typeface="+mj-lt"/>
              </a:rPr>
              <a:t> 38 </a:t>
            </a:r>
            <a:r>
              <a:rPr lang="ru-RU" dirty="0" err="1" smtClean="0">
                <a:latin typeface="+mj-lt"/>
              </a:rPr>
              <a:t>аллельдер</a:t>
            </a:r>
            <a:r>
              <a:rPr lang="ru-RU" dirty="0" smtClean="0">
                <a:latin typeface="+mj-lt"/>
              </a:rPr>
              <a:t> </a:t>
            </a:r>
            <a:r>
              <a:rPr lang="ru-RU" dirty="0" err="1" smtClean="0">
                <a:latin typeface="+mj-lt"/>
              </a:rPr>
              <a:t>анықталған</a:t>
            </a:r>
            <a:r>
              <a:rPr lang="ru-RU" dirty="0" smtClean="0">
                <a:latin typeface="+mj-lt"/>
              </a:rPr>
              <a:t>. </a:t>
            </a:r>
            <a:r>
              <a:rPr lang="en-US" dirty="0" smtClean="0">
                <a:latin typeface="+mj-lt"/>
              </a:rPr>
              <a:t>D </a:t>
            </a:r>
            <a:r>
              <a:rPr lang="ru-RU" dirty="0" err="1" smtClean="0">
                <a:latin typeface="+mj-lt"/>
              </a:rPr>
              <a:t>локустың</a:t>
            </a:r>
            <a:r>
              <a:rPr lang="ru-RU" dirty="0" smtClean="0">
                <a:latin typeface="+mj-lt"/>
              </a:rPr>
              <a:t> </a:t>
            </a:r>
            <a:r>
              <a:rPr lang="ru-RU" dirty="0" err="1" smtClean="0">
                <a:latin typeface="+mj-lt"/>
              </a:rPr>
              <a:t>өз</a:t>
            </a:r>
            <a:r>
              <a:rPr lang="en-US" dirty="0" err="1" smtClean="0">
                <a:latin typeface="+mj-lt"/>
              </a:rPr>
              <a:t>i</a:t>
            </a:r>
            <a:r>
              <a:rPr lang="en-US" dirty="0" smtClean="0">
                <a:latin typeface="+mj-lt"/>
              </a:rPr>
              <a:t> 2 </a:t>
            </a:r>
            <a:r>
              <a:rPr lang="ru-RU" dirty="0" err="1" smtClean="0">
                <a:latin typeface="+mj-lt"/>
              </a:rPr>
              <a:t>локустан</a:t>
            </a:r>
            <a:r>
              <a:rPr lang="ru-RU" dirty="0" smtClean="0">
                <a:latin typeface="+mj-lt"/>
              </a:rPr>
              <a:t> </a:t>
            </a:r>
            <a:r>
              <a:rPr lang="ru-RU" dirty="0" err="1" smtClean="0">
                <a:latin typeface="+mj-lt"/>
              </a:rPr>
              <a:t>тұрады</a:t>
            </a:r>
            <a:r>
              <a:rPr lang="ru-RU" dirty="0" smtClean="0">
                <a:latin typeface="+mj-lt"/>
              </a:rPr>
              <a:t>, </a:t>
            </a:r>
            <a:r>
              <a:rPr lang="ru-RU" dirty="0" err="1" smtClean="0">
                <a:latin typeface="+mj-lt"/>
              </a:rPr>
              <a:t>соның</a:t>
            </a:r>
            <a:r>
              <a:rPr lang="ru-RU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i</a:t>
            </a:r>
            <a:r>
              <a:rPr lang="ru-RU" dirty="0" smtClean="0">
                <a:latin typeface="+mj-lt"/>
              </a:rPr>
              <a:t>ш</a:t>
            </a:r>
            <a:r>
              <a:rPr lang="en-US" dirty="0" err="1" smtClean="0">
                <a:latin typeface="+mj-lt"/>
              </a:rPr>
              <a:t>i</a:t>
            </a:r>
            <a:r>
              <a:rPr lang="ru-RU" dirty="0" err="1" smtClean="0">
                <a:latin typeface="+mj-lt"/>
              </a:rPr>
              <a:t>нде</a:t>
            </a:r>
            <a:r>
              <a:rPr lang="ru-RU" dirty="0" smtClean="0">
                <a:latin typeface="+mj-lt"/>
              </a:rPr>
              <a:t> </a:t>
            </a:r>
            <a:r>
              <a:rPr lang="en-US" dirty="0" smtClean="0">
                <a:latin typeface="+mj-lt"/>
              </a:rPr>
              <a:t>DQ, DP. DR- </a:t>
            </a:r>
            <a:r>
              <a:rPr lang="ru-RU" dirty="0" err="1" smtClean="0">
                <a:latin typeface="+mj-lt"/>
              </a:rPr>
              <a:t>локусына</a:t>
            </a:r>
            <a:r>
              <a:rPr lang="ru-RU" dirty="0" smtClean="0">
                <a:latin typeface="+mj-lt"/>
              </a:rPr>
              <a:t> - 139 аллель к</a:t>
            </a:r>
            <a:r>
              <a:rPr lang="en-US" dirty="0" err="1" smtClean="0">
                <a:latin typeface="+mj-lt"/>
              </a:rPr>
              <a:t>i</a:t>
            </a:r>
            <a:r>
              <a:rPr lang="ru-RU" dirty="0" err="1" smtClean="0">
                <a:latin typeface="+mj-lt"/>
              </a:rPr>
              <a:t>ред</a:t>
            </a:r>
            <a:r>
              <a:rPr lang="en-US" dirty="0" err="1" smtClean="0">
                <a:latin typeface="+mj-lt"/>
              </a:rPr>
              <a:t>i</a:t>
            </a:r>
            <a:r>
              <a:rPr lang="en-US" dirty="0" smtClean="0">
                <a:latin typeface="+mj-lt"/>
              </a:rPr>
              <a:t>, DQ – 40 </a:t>
            </a:r>
            <a:r>
              <a:rPr lang="ru-RU" dirty="0" smtClean="0">
                <a:latin typeface="+mj-lt"/>
              </a:rPr>
              <a:t>аса, </a:t>
            </a:r>
            <a:r>
              <a:rPr lang="en-US" dirty="0" smtClean="0">
                <a:latin typeface="+mj-lt"/>
              </a:rPr>
              <a:t>DP – 80 </a:t>
            </a:r>
            <a:r>
              <a:rPr lang="ru-RU" dirty="0" err="1" smtClean="0">
                <a:latin typeface="+mj-lt"/>
              </a:rPr>
              <a:t>шақты</a:t>
            </a:r>
            <a:r>
              <a:rPr lang="ru-RU" dirty="0" smtClean="0">
                <a:latin typeface="+mj-lt"/>
              </a:rPr>
              <a:t> </a:t>
            </a:r>
            <a:r>
              <a:rPr lang="ru-RU" dirty="0" err="1" smtClean="0">
                <a:latin typeface="+mj-lt"/>
              </a:rPr>
              <a:t>аллельдер</a:t>
            </a:r>
            <a:r>
              <a:rPr lang="en-US" dirty="0" err="1" smtClean="0">
                <a:latin typeface="+mj-lt"/>
              </a:rPr>
              <a:t>i</a:t>
            </a:r>
            <a:r>
              <a:rPr lang="en-US" dirty="0" smtClean="0">
                <a:latin typeface="+mj-lt"/>
              </a:rPr>
              <a:t> </a:t>
            </a:r>
            <a:r>
              <a:rPr lang="ru-RU" dirty="0" err="1" smtClean="0">
                <a:latin typeface="+mj-lt"/>
              </a:rPr>
              <a:t>анықталған</a:t>
            </a:r>
            <a:r>
              <a:rPr lang="kk-KZ" dirty="0" smtClean="0">
                <a:latin typeface="+mj-lt"/>
              </a:rPr>
              <a:t>.</a:t>
            </a:r>
            <a:endParaRPr lang="ru-RU" dirty="0">
              <a:latin typeface="+mj-lt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25713" y="4712677"/>
            <a:ext cx="6480895" cy="1582615"/>
          </a:xfrm>
          <a:prstGeom prst="rect">
            <a:avLst/>
          </a:prstGeom>
        </p:spPr>
      </p:pic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98709" y="257329"/>
            <a:ext cx="11379200" cy="758952"/>
          </a:xfrm>
        </p:spPr>
        <p:txBody>
          <a:bodyPr/>
          <a:lstStyle/>
          <a:p>
            <a:r>
              <a:rPr lang="en-US" sz="3600" b="1" dirty="0"/>
              <a:t>HLA-</a:t>
            </a:r>
            <a:r>
              <a:rPr lang="ru-RU" sz="3600" b="1" dirty="0" err="1"/>
              <a:t>комплексінің</a:t>
            </a:r>
            <a:r>
              <a:rPr lang="ru-RU" sz="3600" b="1" dirty="0"/>
              <a:t> </a:t>
            </a:r>
            <a:r>
              <a:rPr lang="ru-RU" sz="3600" b="1" dirty="0" err="1" smtClean="0"/>
              <a:t>құрылысы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381156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606670" y="929203"/>
            <a:ext cx="10884876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dirty="0" smtClean="0">
                <a:latin typeface="+mj-lt"/>
              </a:rPr>
              <a:t>HLA-</a:t>
            </a:r>
            <a:r>
              <a:rPr lang="ru-RU" dirty="0" smtClean="0">
                <a:latin typeface="+mj-lt"/>
              </a:rPr>
              <a:t>комплекс</a:t>
            </a:r>
            <a:r>
              <a:rPr lang="en-US" dirty="0" err="1" smtClean="0">
                <a:latin typeface="+mj-lt"/>
              </a:rPr>
              <a:t>i</a:t>
            </a:r>
            <a:r>
              <a:rPr lang="ru-RU" dirty="0" smtClean="0">
                <a:latin typeface="+mj-lt"/>
              </a:rPr>
              <a:t>не </a:t>
            </a:r>
            <a:r>
              <a:rPr lang="ru-RU" dirty="0" err="1" smtClean="0">
                <a:latin typeface="+mj-lt"/>
              </a:rPr>
              <a:t>үш</a:t>
            </a:r>
            <a:r>
              <a:rPr lang="ru-RU" dirty="0" smtClean="0">
                <a:latin typeface="+mj-lt"/>
              </a:rPr>
              <a:t> гендер </a:t>
            </a:r>
            <a:r>
              <a:rPr lang="ru-RU" dirty="0" err="1" smtClean="0">
                <a:latin typeface="+mj-lt"/>
              </a:rPr>
              <a:t>кластары</a:t>
            </a:r>
            <a:r>
              <a:rPr lang="ru-RU" dirty="0" smtClean="0">
                <a:latin typeface="+mj-lt"/>
              </a:rPr>
              <a:t> к</a:t>
            </a:r>
            <a:r>
              <a:rPr lang="en-US" dirty="0" err="1" smtClean="0">
                <a:latin typeface="+mj-lt"/>
              </a:rPr>
              <a:t>i</a:t>
            </a:r>
            <a:r>
              <a:rPr lang="ru-RU" dirty="0" err="1" smtClean="0">
                <a:latin typeface="+mj-lt"/>
              </a:rPr>
              <a:t>ред</a:t>
            </a:r>
            <a:r>
              <a:rPr lang="en-US" dirty="0" err="1" smtClean="0">
                <a:latin typeface="+mj-lt"/>
              </a:rPr>
              <a:t>i</a:t>
            </a:r>
            <a:r>
              <a:rPr lang="en-US" dirty="0" smtClean="0">
                <a:latin typeface="+mj-lt"/>
              </a:rPr>
              <a:t>, </a:t>
            </a:r>
            <a:r>
              <a:rPr lang="ru-RU" dirty="0" smtClean="0">
                <a:latin typeface="+mj-lt"/>
              </a:rPr>
              <a:t>ал </a:t>
            </a:r>
            <a:r>
              <a:rPr lang="ru-RU" dirty="0" err="1" smtClean="0">
                <a:latin typeface="+mj-lt"/>
              </a:rPr>
              <a:t>трансплантациялық</a:t>
            </a:r>
            <a:r>
              <a:rPr lang="ru-RU" dirty="0" smtClean="0">
                <a:latin typeface="+mj-lt"/>
              </a:rPr>
              <a:t> </a:t>
            </a:r>
            <a:r>
              <a:rPr lang="ru-RU" dirty="0" err="1" smtClean="0">
                <a:latin typeface="+mj-lt"/>
              </a:rPr>
              <a:t>антигендеріне</a:t>
            </a:r>
            <a:r>
              <a:rPr lang="ru-RU" dirty="0" smtClean="0">
                <a:latin typeface="+mj-lt"/>
              </a:rPr>
              <a:t> </a:t>
            </a:r>
            <a:r>
              <a:rPr lang="en-US" dirty="0" smtClean="0">
                <a:latin typeface="+mj-lt"/>
              </a:rPr>
              <a:t>I </a:t>
            </a:r>
            <a:r>
              <a:rPr lang="ru-RU" dirty="0" err="1" smtClean="0">
                <a:latin typeface="+mj-lt"/>
              </a:rPr>
              <a:t>және</a:t>
            </a:r>
            <a:r>
              <a:rPr lang="ru-RU" dirty="0" smtClean="0">
                <a:latin typeface="+mj-lt"/>
              </a:rPr>
              <a:t> </a:t>
            </a:r>
            <a:r>
              <a:rPr lang="en-US" dirty="0" smtClean="0">
                <a:latin typeface="+mj-lt"/>
              </a:rPr>
              <a:t>II </a:t>
            </a:r>
            <a:r>
              <a:rPr lang="ru-RU" dirty="0" err="1" smtClean="0">
                <a:latin typeface="+mj-lt"/>
              </a:rPr>
              <a:t>класқа</a:t>
            </a:r>
            <a:r>
              <a:rPr lang="ru-RU" dirty="0" smtClean="0">
                <a:latin typeface="+mj-lt"/>
              </a:rPr>
              <a:t> </a:t>
            </a:r>
            <a:r>
              <a:rPr lang="ru-RU" dirty="0" err="1" smtClean="0">
                <a:latin typeface="+mj-lt"/>
              </a:rPr>
              <a:t>жататын</a:t>
            </a:r>
            <a:r>
              <a:rPr lang="ru-RU" dirty="0" smtClean="0">
                <a:latin typeface="+mj-lt"/>
              </a:rPr>
              <a:t> </a:t>
            </a:r>
            <a:r>
              <a:rPr lang="en-US" dirty="0" smtClean="0">
                <a:latin typeface="+mj-lt"/>
              </a:rPr>
              <a:t>HLA-</a:t>
            </a:r>
            <a:r>
              <a:rPr lang="ru-RU" dirty="0" err="1" smtClean="0">
                <a:latin typeface="+mj-lt"/>
              </a:rPr>
              <a:t>антигендері</a:t>
            </a:r>
            <a:r>
              <a:rPr lang="ru-RU" dirty="0" smtClean="0">
                <a:latin typeface="+mj-lt"/>
              </a:rPr>
              <a:t> </a:t>
            </a:r>
            <a:r>
              <a:rPr lang="ru-RU" dirty="0" err="1" smtClean="0">
                <a:latin typeface="+mj-lt"/>
              </a:rPr>
              <a:t>жатады</a:t>
            </a:r>
            <a:r>
              <a:rPr lang="ru-RU" dirty="0" smtClean="0">
                <a:latin typeface="+mj-lt"/>
              </a:rPr>
              <a:t>.</a:t>
            </a:r>
            <a:endParaRPr lang="kk-KZ" dirty="0" smtClean="0">
              <a:latin typeface="+mj-lt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dirty="0" smtClean="0">
                <a:latin typeface="+mj-lt"/>
              </a:rPr>
              <a:t>HLA </a:t>
            </a:r>
            <a:r>
              <a:rPr lang="ru-RU" dirty="0" err="1" smtClean="0">
                <a:latin typeface="+mj-lt"/>
              </a:rPr>
              <a:t>жүйесінің</a:t>
            </a:r>
            <a:r>
              <a:rPr lang="ru-RU" dirty="0" smtClean="0">
                <a:latin typeface="+mj-lt"/>
              </a:rPr>
              <a:t> </a:t>
            </a:r>
            <a:r>
              <a:rPr lang="en-US" dirty="0" smtClean="0">
                <a:latin typeface="+mj-lt"/>
              </a:rPr>
              <a:t>I </a:t>
            </a:r>
            <a:r>
              <a:rPr lang="ru-RU" dirty="0" smtClean="0">
                <a:latin typeface="+mj-lt"/>
              </a:rPr>
              <a:t>класс </a:t>
            </a:r>
            <a:r>
              <a:rPr lang="ru-RU" dirty="0" err="1" smtClean="0">
                <a:latin typeface="+mj-lt"/>
              </a:rPr>
              <a:t>антигендері</a:t>
            </a:r>
            <a:r>
              <a:rPr lang="ru-RU" dirty="0" smtClean="0">
                <a:latin typeface="+mj-lt"/>
              </a:rPr>
              <a:t> – </a:t>
            </a:r>
            <a:r>
              <a:rPr lang="ru-RU" dirty="0" err="1" smtClean="0">
                <a:latin typeface="+mj-lt"/>
              </a:rPr>
              <a:t>екі</a:t>
            </a:r>
            <a:r>
              <a:rPr lang="ru-RU" dirty="0" smtClean="0">
                <a:latin typeface="+mj-lt"/>
              </a:rPr>
              <a:t> </a:t>
            </a:r>
            <a:r>
              <a:rPr lang="ru-RU" dirty="0" err="1" smtClean="0">
                <a:latin typeface="+mj-lt"/>
              </a:rPr>
              <a:t>ковалентсіз</a:t>
            </a:r>
            <a:r>
              <a:rPr lang="ru-RU" dirty="0" smtClean="0">
                <a:latin typeface="+mj-lt"/>
              </a:rPr>
              <a:t> </a:t>
            </a:r>
            <a:r>
              <a:rPr lang="ru-RU" dirty="0" err="1" smtClean="0">
                <a:latin typeface="+mj-lt"/>
              </a:rPr>
              <a:t>байланысқан</a:t>
            </a:r>
            <a:r>
              <a:rPr lang="ru-RU" dirty="0" smtClean="0">
                <a:latin typeface="+mj-lt"/>
              </a:rPr>
              <a:t> </a:t>
            </a:r>
            <a:r>
              <a:rPr lang="ru-RU" dirty="0" err="1" smtClean="0">
                <a:latin typeface="+mj-lt"/>
              </a:rPr>
              <a:t>полипептидті</a:t>
            </a:r>
            <a:r>
              <a:rPr lang="ru-RU" dirty="0" smtClean="0">
                <a:latin typeface="+mj-lt"/>
              </a:rPr>
              <a:t> </a:t>
            </a:r>
            <a:r>
              <a:rPr lang="ru-RU" dirty="0" err="1" smtClean="0">
                <a:latin typeface="+mj-lt"/>
              </a:rPr>
              <a:t>тізбектен</a:t>
            </a:r>
            <a:r>
              <a:rPr lang="ru-RU" dirty="0" smtClean="0">
                <a:latin typeface="+mj-lt"/>
              </a:rPr>
              <a:t> </a:t>
            </a:r>
            <a:r>
              <a:rPr lang="ru-RU" dirty="0" err="1" smtClean="0">
                <a:latin typeface="+mj-lt"/>
              </a:rPr>
              <a:t>тұратын</a:t>
            </a:r>
            <a:r>
              <a:rPr lang="ru-RU" dirty="0" smtClean="0">
                <a:latin typeface="+mj-lt"/>
              </a:rPr>
              <a:t> </a:t>
            </a:r>
            <a:r>
              <a:rPr lang="ru-RU" dirty="0" err="1" smtClean="0">
                <a:latin typeface="+mj-lt"/>
              </a:rPr>
              <a:t>полипептидтер</a:t>
            </a:r>
            <a:r>
              <a:rPr lang="ru-RU" dirty="0" smtClean="0">
                <a:latin typeface="+mj-lt"/>
              </a:rPr>
              <a:t> </a:t>
            </a:r>
            <a:r>
              <a:rPr lang="ru-RU" dirty="0" err="1" smtClean="0">
                <a:latin typeface="+mj-lt"/>
              </a:rPr>
              <a:t>болып</a:t>
            </a:r>
            <a:r>
              <a:rPr lang="ru-RU" dirty="0" smtClean="0">
                <a:latin typeface="+mj-lt"/>
              </a:rPr>
              <a:t> </a:t>
            </a:r>
            <a:r>
              <a:rPr lang="ru-RU" dirty="0" err="1" smtClean="0">
                <a:latin typeface="+mj-lt"/>
              </a:rPr>
              <a:t>келеді</a:t>
            </a:r>
            <a:r>
              <a:rPr lang="ru-RU" dirty="0" smtClean="0">
                <a:latin typeface="+mj-lt"/>
              </a:rPr>
              <a:t>; </a:t>
            </a:r>
            <a:r>
              <a:rPr lang="ru-RU" dirty="0" err="1" smtClean="0">
                <a:latin typeface="+mj-lt"/>
              </a:rPr>
              <a:t>олардың</a:t>
            </a:r>
            <a:r>
              <a:rPr lang="ru-RU" dirty="0" smtClean="0">
                <a:latin typeface="+mj-lt"/>
              </a:rPr>
              <a:t> </a:t>
            </a:r>
            <a:r>
              <a:rPr lang="ru-RU" dirty="0" err="1" smtClean="0">
                <a:latin typeface="+mj-lt"/>
              </a:rPr>
              <a:t>бір</a:t>
            </a:r>
            <a:r>
              <a:rPr lang="ru-RU" dirty="0" smtClean="0">
                <a:latin typeface="+mj-lt"/>
              </a:rPr>
              <a:t> </a:t>
            </a:r>
            <a:r>
              <a:rPr lang="ru-RU" dirty="0" err="1" smtClean="0">
                <a:latin typeface="+mj-lt"/>
              </a:rPr>
              <a:t>тізбегі</a:t>
            </a:r>
            <a:r>
              <a:rPr lang="ru-RU" dirty="0" smtClean="0">
                <a:latin typeface="+mj-lt"/>
              </a:rPr>
              <a:t> – </a:t>
            </a:r>
            <a:r>
              <a:rPr lang="ru-RU" dirty="0" err="1" smtClean="0">
                <a:latin typeface="+mj-lt"/>
              </a:rPr>
              <a:t>ауыр</a:t>
            </a:r>
            <a:r>
              <a:rPr lang="ru-RU" dirty="0" smtClean="0">
                <a:latin typeface="+mj-lt"/>
              </a:rPr>
              <a:t>, </a:t>
            </a:r>
            <a:r>
              <a:rPr lang="ru-RU" dirty="0" err="1" smtClean="0">
                <a:latin typeface="+mj-lt"/>
              </a:rPr>
              <a:t>полиморфты</a:t>
            </a:r>
            <a:r>
              <a:rPr lang="ru-RU" dirty="0" smtClean="0">
                <a:latin typeface="+mj-lt"/>
              </a:rPr>
              <a:t>, </a:t>
            </a:r>
            <a:r>
              <a:rPr lang="ru-RU" dirty="0" err="1" smtClean="0">
                <a:latin typeface="+mj-lt"/>
              </a:rPr>
              <a:t>молекулалық</a:t>
            </a:r>
            <a:r>
              <a:rPr lang="ru-RU" dirty="0" smtClean="0">
                <a:latin typeface="+mj-lt"/>
              </a:rPr>
              <a:t> </a:t>
            </a:r>
            <a:r>
              <a:rPr lang="ru-RU" dirty="0" err="1" smtClean="0">
                <a:latin typeface="+mj-lt"/>
              </a:rPr>
              <a:t>деңгейі</a:t>
            </a:r>
            <a:r>
              <a:rPr lang="ru-RU" dirty="0" smtClean="0">
                <a:latin typeface="+mj-lt"/>
              </a:rPr>
              <a:t> 45 </a:t>
            </a:r>
            <a:r>
              <a:rPr lang="ru-RU" dirty="0" err="1" smtClean="0">
                <a:latin typeface="+mj-lt"/>
              </a:rPr>
              <a:t>кД</a:t>
            </a:r>
            <a:r>
              <a:rPr lang="ru-RU" dirty="0" smtClean="0">
                <a:latin typeface="+mj-lt"/>
              </a:rPr>
              <a:t> </a:t>
            </a:r>
            <a:r>
              <a:rPr lang="en-US" dirty="0" smtClean="0">
                <a:latin typeface="+mj-lt"/>
              </a:rPr>
              <a:t>HLA </a:t>
            </a:r>
            <a:r>
              <a:rPr lang="ru-RU" dirty="0" err="1" smtClean="0">
                <a:latin typeface="+mj-lt"/>
              </a:rPr>
              <a:t>жүйенің</a:t>
            </a:r>
            <a:r>
              <a:rPr lang="ru-RU" dirty="0" smtClean="0">
                <a:latin typeface="+mj-lt"/>
              </a:rPr>
              <a:t> гендер</a:t>
            </a:r>
            <a:r>
              <a:rPr lang="en-US" dirty="0" err="1" smtClean="0">
                <a:latin typeface="+mj-lt"/>
              </a:rPr>
              <a:t>i</a:t>
            </a:r>
            <a:r>
              <a:rPr lang="ru-RU" dirty="0" smtClean="0">
                <a:latin typeface="+mj-lt"/>
              </a:rPr>
              <a:t>мен </a:t>
            </a:r>
            <a:r>
              <a:rPr lang="ru-RU" dirty="0" err="1" smtClean="0">
                <a:latin typeface="+mj-lt"/>
              </a:rPr>
              <a:t>кодталған</a:t>
            </a:r>
            <a:r>
              <a:rPr lang="ru-RU" dirty="0" smtClean="0">
                <a:latin typeface="+mj-lt"/>
              </a:rPr>
              <a:t> </a:t>
            </a:r>
            <a:r>
              <a:rPr lang="ru-RU" dirty="0" err="1" smtClean="0">
                <a:latin typeface="+mj-lt"/>
              </a:rPr>
              <a:t>трансмембраналық</a:t>
            </a:r>
            <a:r>
              <a:rPr lang="ru-RU" dirty="0" smtClean="0">
                <a:latin typeface="+mj-lt"/>
              </a:rPr>
              <a:t> </a:t>
            </a:r>
            <a:r>
              <a:rPr lang="ru-RU" dirty="0" err="1" smtClean="0">
                <a:latin typeface="+mj-lt"/>
              </a:rPr>
              <a:t>гликопротеидке</a:t>
            </a:r>
            <a:r>
              <a:rPr lang="ru-RU" dirty="0" smtClean="0">
                <a:latin typeface="+mj-lt"/>
              </a:rPr>
              <a:t> </a:t>
            </a:r>
            <a:r>
              <a:rPr lang="ru-RU" dirty="0" err="1" smtClean="0">
                <a:latin typeface="+mj-lt"/>
              </a:rPr>
              <a:t>жатады</a:t>
            </a:r>
            <a:r>
              <a:rPr lang="ru-RU" dirty="0" smtClean="0">
                <a:latin typeface="+mj-lt"/>
              </a:rPr>
              <a:t>; </a:t>
            </a:r>
            <a:r>
              <a:rPr lang="ru-RU" dirty="0" err="1" smtClean="0">
                <a:latin typeface="+mj-lt"/>
              </a:rPr>
              <a:t>екінші</a:t>
            </a:r>
            <a:r>
              <a:rPr lang="ru-RU" dirty="0" smtClean="0">
                <a:latin typeface="+mj-lt"/>
              </a:rPr>
              <a:t> </a:t>
            </a:r>
            <a:r>
              <a:rPr lang="ru-RU" dirty="0" err="1" smtClean="0">
                <a:latin typeface="+mj-lt"/>
              </a:rPr>
              <a:t>тізбегі</a:t>
            </a:r>
            <a:r>
              <a:rPr lang="ru-RU" dirty="0" smtClean="0">
                <a:latin typeface="+mj-lt"/>
              </a:rPr>
              <a:t> – </a:t>
            </a:r>
            <a:r>
              <a:rPr lang="ru-RU" dirty="0" err="1" smtClean="0">
                <a:latin typeface="+mj-lt"/>
              </a:rPr>
              <a:t>хромосоманың</a:t>
            </a:r>
            <a:r>
              <a:rPr lang="ru-RU" dirty="0" smtClean="0">
                <a:latin typeface="+mj-lt"/>
              </a:rPr>
              <a:t> 15 </a:t>
            </a:r>
            <a:r>
              <a:rPr lang="ru-RU" dirty="0" err="1" smtClean="0">
                <a:latin typeface="+mj-lt"/>
              </a:rPr>
              <a:t>жұбының</a:t>
            </a:r>
            <a:r>
              <a:rPr lang="ru-RU" dirty="0" smtClean="0">
                <a:latin typeface="+mj-lt"/>
              </a:rPr>
              <a:t> </a:t>
            </a:r>
            <a:r>
              <a:rPr lang="ru-RU" dirty="0" err="1" smtClean="0">
                <a:latin typeface="+mj-lt"/>
              </a:rPr>
              <a:t>жалғыз</a:t>
            </a:r>
            <a:r>
              <a:rPr lang="ru-RU" dirty="0" smtClean="0">
                <a:latin typeface="+mj-lt"/>
              </a:rPr>
              <a:t> </a:t>
            </a:r>
            <a:r>
              <a:rPr lang="ru-RU" dirty="0" err="1" smtClean="0">
                <a:latin typeface="+mj-lt"/>
              </a:rPr>
              <a:t>локусымен</a:t>
            </a:r>
            <a:r>
              <a:rPr lang="ru-RU" dirty="0" smtClean="0">
                <a:latin typeface="+mj-lt"/>
              </a:rPr>
              <a:t> </a:t>
            </a:r>
            <a:r>
              <a:rPr lang="ru-RU" dirty="0" err="1" smtClean="0">
                <a:latin typeface="+mj-lt"/>
              </a:rPr>
              <a:t>кодталған</a:t>
            </a:r>
            <a:r>
              <a:rPr lang="ru-RU" dirty="0" smtClean="0">
                <a:latin typeface="+mj-lt"/>
              </a:rPr>
              <a:t>, </a:t>
            </a:r>
            <a:r>
              <a:rPr lang="ru-RU" dirty="0" err="1" smtClean="0">
                <a:latin typeface="+mj-lt"/>
              </a:rPr>
              <a:t>молекулалық</a:t>
            </a:r>
            <a:r>
              <a:rPr lang="ru-RU" dirty="0" smtClean="0">
                <a:latin typeface="+mj-lt"/>
              </a:rPr>
              <a:t> </a:t>
            </a:r>
            <a:r>
              <a:rPr lang="ru-RU" dirty="0" err="1" smtClean="0">
                <a:latin typeface="+mj-lt"/>
              </a:rPr>
              <a:t>деңгейі</a:t>
            </a:r>
            <a:r>
              <a:rPr lang="ru-RU" dirty="0" smtClean="0">
                <a:latin typeface="+mj-lt"/>
              </a:rPr>
              <a:t> 12 </a:t>
            </a:r>
            <a:r>
              <a:rPr lang="ru-RU" dirty="0" err="1" smtClean="0">
                <a:latin typeface="+mj-lt"/>
              </a:rPr>
              <a:t>кД</a:t>
            </a:r>
            <a:r>
              <a:rPr lang="ru-RU" dirty="0" smtClean="0">
                <a:latin typeface="+mj-lt"/>
              </a:rPr>
              <a:t> </a:t>
            </a:r>
            <a:r>
              <a:rPr lang="ru-RU" dirty="0" err="1" smtClean="0">
                <a:latin typeface="+mj-lt"/>
              </a:rPr>
              <a:t>тұрақты</a:t>
            </a:r>
            <a:r>
              <a:rPr lang="ru-RU" dirty="0" smtClean="0">
                <a:latin typeface="+mj-lt"/>
              </a:rPr>
              <a:t> </a:t>
            </a:r>
            <a:r>
              <a:rPr lang="el-GR" dirty="0" smtClean="0">
                <a:latin typeface="+mj-lt"/>
              </a:rPr>
              <a:t>β-</a:t>
            </a:r>
            <a:r>
              <a:rPr lang="ru-RU" dirty="0" smtClean="0">
                <a:latin typeface="+mj-lt"/>
              </a:rPr>
              <a:t>микроглобулин </a:t>
            </a:r>
            <a:r>
              <a:rPr lang="ru-RU" dirty="0" err="1" smtClean="0">
                <a:latin typeface="+mj-lt"/>
              </a:rPr>
              <a:t>деп</a:t>
            </a:r>
            <a:r>
              <a:rPr lang="ru-RU" dirty="0" smtClean="0">
                <a:latin typeface="+mj-lt"/>
              </a:rPr>
              <a:t> </a:t>
            </a:r>
            <a:r>
              <a:rPr lang="ru-RU" dirty="0" err="1" smtClean="0">
                <a:latin typeface="+mj-lt"/>
              </a:rPr>
              <a:t>аталатын</a:t>
            </a:r>
            <a:r>
              <a:rPr lang="ru-RU" dirty="0" smtClean="0">
                <a:latin typeface="+mj-lt"/>
              </a:rPr>
              <a:t> </a:t>
            </a:r>
            <a:r>
              <a:rPr lang="ru-RU" dirty="0" err="1" smtClean="0">
                <a:latin typeface="+mj-lt"/>
              </a:rPr>
              <a:t>жеңіл</a:t>
            </a:r>
            <a:r>
              <a:rPr lang="ru-RU" dirty="0" smtClean="0">
                <a:latin typeface="+mj-lt"/>
              </a:rPr>
              <a:t> </a:t>
            </a:r>
            <a:r>
              <a:rPr lang="ru-RU" dirty="0" err="1" smtClean="0">
                <a:latin typeface="+mj-lt"/>
              </a:rPr>
              <a:t>тізбекке</a:t>
            </a:r>
            <a:r>
              <a:rPr lang="ru-RU" dirty="0" smtClean="0">
                <a:latin typeface="+mj-lt"/>
              </a:rPr>
              <a:t> </a:t>
            </a:r>
            <a:r>
              <a:rPr lang="ru-RU" dirty="0" err="1" smtClean="0">
                <a:latin typeface="+mj-lt"/>
              </a:rPr>
              <a:t>жатады</a:t>
            </a:r>
            <a:r>
              <a:rPr lang="ru-RU" dirty="0" smtClean="0">
                <a:latin typeface="+mj-lt"/>
              </a:rPr>
              <a:t>. </a:t>
            </a:r>
            <a:r>
              <a:rPr lang="en-US" dirty="0" smtClean="0">
                <a:latin typeface="+mj-lt"/>
              </a:rPr>
              <a:t>HLA-</a:t>
            </a:r>
            <a:r>
              <a:rPr lang="ru-RU" dirty="0" err="1" smtClean="0">
                <a:latin typeface="+mj-lt"/>
              </a:rPr>
              <a:t>антигендердің</a:t>
            </a:r>
            <a:r>
              <a:rPr lang="ru-RU" dirty="0" smtClean="0">
                <a:latin typeface="+mj-lt"/>
              </a:rPr>
              <a:t> </a:t>
            </a:r>
            <a:r>
              <a:rPr lang="en-US" dirty="0" smtClean="0">
                <a:latin typeface="+mj-lt"/>
              </a:rPr>
              <a:t>I </a:t>
            </a:r>
            <a:r>
              <a:rPr lang="ru-RU" dirty="0" err="1" smtClean="0">
                <a:latin typeface="+mj-lt"/>
              </a:rPr>
              <a:t>класының</a:t>
            </a:r>
            <a:r>
              <a:rPr lang="ru-RU" dirty="0" smtClean="0">
                <a:latin typeface="+mj-lt"/>
              </a:rPr>
              <a:t> </a:t>
            </a:r>
            <a:r>
              <a:rPr lang="ru-RU" dirty="0" err="1" smtClean="0">
                <a:latin typeface="+mj-lt"/>
              </a:rPr>
              <a:t>химиялық</a:t>
            </a:r>
            <a:r>
              <a:rPr lang="ru-RU" dirty="0" smtClean="0">
                <a:latin typeface="+mj-lt"/>
              </a:rPr>
              <a:t> </a:t>
            </a:r>
            <a:r>
              <a:rPr lang="ru-RU" dirty="0" err="1" smtClean="0">
                <a:latin typeface="+mj-lt"/>
              </a:rPr>
              <a:t>құрылысы</a:t>
            </a:r>
            <a:r>
              <a:rPr lang="ru-RU" dirty="0" smtClean="0">
                <a:latin typeface="+mj-lt"/>
              </a:rPr>
              <a:t> </a:t>
            </a:r>
            <a:r>
              <a:rPr lang="en-US" dirty="0" smtClean="0">
                <a:latin typeface="+mj-lt"/>
              </a:rPr>
              <a:t>II </a:t>
            </a:r>
            <a:r>
              <a:rPr lang="ru-RU" dirty="0" smtClean="0">
                <a:latin typeface="+mj-lt"/>
              </a:rPr>
              <a:t>класс </a:t>
            </a:r>
            <a:r>
              <a:rPr lang="ru-RU" dirty="0" err="1" smtClean="0">
                <a:latin typeface="+mj-lt"/>
              </a:rPr>
              <a:t>антигендерінің</a:t>
            </a:r>
            <a:r>
              <a:rPr lang="ru-RU" dirty="0" smtClean="0">
                <a:latin typeface="+mj-lt"/>
              </a:rPr>
              <a:t> </a:t>
            </a:r>
            <a:r>
              <a:rPr lang="ru-RU" dirty="0" err="1" smtClean="0">
                <a:latin typeface="+mj-lt"/>
              </a:rPr>
              <a:t>құрылысынан</a:t>
            </a:r>
            <a:r>
              <a:rPr lang="ru-RU" dirty="0" smtClean="0">
                <a:latin typeface="+mj-lt"/>
              </a:rPr>
              <a:t> </a:t>
            </a:r>
            <a:r>
              <a:rPr lang="ru-RU" dirty="0" err="1" smtClean="0">
                <a:latin typeface="+mj-lt"/>
              </a:rPr>
              <a:t>біраз</a:t>
            </a:r>
            <a:r>
              <a:rPr lang="ru-RU" dirty="0" smtClean="0">
                <a:latin typeface="+mj-lt"/>
              </a:rPr>
              <a:t> </a:t>
            </a:r>
            <a:r>
              <a:rPr lang="ru-RU" dirty="0" err="1" smtClean="0">
                <a:latin typeface="+mj-lt"/>
              </a:rPr>
              <a:t>ерекшеленеді</a:t>
            </a:r>
            <a:r>
              <a:rPr lang="ru-RU" dirty="0" smtClean="0">
                <a:latin typeface="+mj-lt"/>
              </a:rPr>
              <a:t>. </a:t>
            </a:r>
            <a:r>
              <a:rPr lang="en-US" dirty="0" smtClean="0">
                <a:latin typeface="+mj-lt"/>
              </a:rPr>
              <a:t>HLA I </a:t>
            </a:r>
            <a:r>
              <a:rPr lang="ru-RU" dirty="0" smtClean="0">
                <a:latin typeface="+mj-lt"/>
              </a:rPr>
              <a:t>класс </a:t>
            </a:r>
            <a:r>
              <a:rPr lang="ru-RU" dirty="0" err="1" smtClean="0">
                <a:latin typeface="+mj-lt"/>
              </a:rPr>
              <a:t>гендері</a:t>
            </a:r>
            <a:r>
              <a:rPr lang="ru-RU" dirty="0" smtClean="0">
                <a:latin typeface="+mj-lt"/>
              </a:rPr>
              <a:t> </a:t>
            </a:r>
            <a:r>
              <a:rPr lang="ru-RU" dirty="0" err="1" smtClean="0">
                <a:latin typeface="+mj-lt"/>
              </a:rPr>
              <a:t>трансплантациялық</a:t>
            </a:r>
            <a:r>
              <a:rPr lang="ru-RU" dirty="0" smtClean="0">
                <a:latin typeface="+mj-lt"/>
              </a:rPr>
              <a:t> </a:t>
            </a:r>
            <a:r>
              <a:rPr lang="ru-RU" dirty="0" err="1" smtClean="0">
                <a:latin typeface="+mj-lt"/>
              </a:rPr>
              <a:t>антигендердің</a:t>
            </a:r>
            <a:r>
              <a:rPr lang="ru-RU" dirty="0" smtClean="0">
                <a:latin typeface="+mj-lt"/>
              </a:rPr>
              <a:t> </a:t>
            </a:r>
            <a:r>
              <a:rPr lang="ru-RU" dirty="0" err="1" smtClean="0">
                <a:latin typeface="+mj-lt"/>
              </a:rPr>
              <a:t>синтезін</a:t>
            </a:r>
            <a:r>
              <a:rPr lang="ru-RU" dirty="0" smtClean="0">
                <a:latin typeface="+mj-lt"/>
              </a:rPr>
              <a:t> </a:t>
            </a:r>
            <a:r>
              <a:rPr lang="ru-RU" dirty="0" err="1" smtClean="0">
                <a:latin typeface="+mj-lt"/>
              </a:rPr>
              <a:t>шақырушы</a:t>
            </a:r>
            <a:r>
              <a:rPr lang="ru-RU" dirty="0" smtClean="0">
                <a:latin typeface="+mj-lt"/>
              </a:rPr>
              <a:t> А, В </a:t>
            </a:r>
            <a:r>
              <a:rPr lang="ru-RU" dirty="0" err="1" smtClean="0">
                <a:latin typeface="+mj-lt"/>
              </a:rPr>
              <a:t>және</a:t>
            </a:r>
            <a:r>
              <a:rPr lang="ru-RU" dirty="0" smtClean="0">
                <a:latin typeface="+mj-lt"/>
              </a:rPr>
              <a:t> С </a:t>
            </a:r>
            <a:r>
              <a:rPr lang="ru-RU" dirty="0" err="1" smtClean="0">
                <a:latin typeface="+mj-lt"/>
              </a:rPr>
              <a:t>локустарына</a:t>
            </a:r>
            <a:r>
              <a:rPr lang="ru-RU" dirty="0" smtClean="0">
                <a:latin typeface="+mj-lt"/>
              </a:rPr>
              <a:t> </a:t>
            </a:r>
            <a:r>
              <a:rPr lang="ru-RU" dirty="0" err="1" smtClean="0">
                <a:latin typeface="+mj-lt"/>
              </a:rPr>
              <a:t>бөлінеді</a:t>
            </a:r>
            <a:r>
              <a:rPr lang="ru-RU" dirty="0" smtClean="0">
                <a:latin typeface="+mj-lt"/>
              </a:rPr>
              <a:t>. </a:t>
            </a:r>
            <a:r>
              <a:rPr lang="en-US" dirty="0" smtClean="0">
                <a:latin typeface="+mj-lt"/>
              </a:rPr>
              <a:t>HLA I </a:t>
            </a:r>
            <a:r>
              <a:rPr lang="ru-RU" dirty="0" smtClean="0">
                <a:latin typeface="+mj-lt"/>
              </a:rPr>
              <a:t>класс </a:t>
            </a:r>
            <a:r>
              <a:rPr lang="ru-RU" dirty="0" err="1" smtClean="0">
                <a:latin typeface="+mj-lt"/>
              </a:rPr>
              <a:t>антигендері</a:t>
            </a:r>
            <a:r>
              <a:rPr lang="ru-RU" dirty="0" smtClean="0">
                <a:latin typeface="+mj-lt"/>
              </a:rPr>
              <a:t> </a:t>
            </a:r>
            <a:r>
              <a:rPr lang="ru-RU" dirty="0" err="1" smtClean="0">
                <a:latin typeface="+mj-lt"/>
              </a:rPr>
              <a:t>барлық</a:t>
            </a:r>
            <a:r>
              <a:rPr lang="ru-RU" dirty="0" smtClean="0">
                <a:latin typeface="+mj-lt"/>
              </a:rPr>
              <a:t> </a:t>
            </a:r>
            <a:r>
              <a:rPr lang="ru-RU" dirty="0" err="1" smtClean="0">
                <a:latin typeface="+mj-lt"/>
              </a:rPr>
              <a:t>ядролы</a:t>
            </a:r>
            <a:r>
              <a:rPr lang="ru-RU" dirty="0" smtClean="0">
                <a:latin typeface="+mj-lt"/>
              </a:rPr>
              <a:t> </a:t>
            </a:r>
            <a:r>
              <a:rPr lang="ru-RU" dirty="0" err="1" smtClean="0">
                <a:latin typeface="+mj-lt"/>
              </a:rPr>
              <a:t>жасушаларда</a:t>
            </a:r>
            <a:r>
              <a:rPr lang="ru-RU" dirty="0" smtClean="0">
                <a:latin typeface="+mj-lt"/>
              </a:rPr>
              <a:t> </a:t>
            </a:r>
            <a:r>
              <a:rPr lang="ru-RU" dirty="0" err="1" smtClean="0">
                <a:latin typeface="+mj-lt"/>
              </a:rPr>
              <a:t>экспрессияланған</a:t>
            </a:r>
            <a:r>
              <a:rPr lang="ru-RU" dirty="0" smtClean="0">
                <a:latin typeface="+mj-lt"/>
              </a:rPr>
              <a:t>, </a:t>
            </a:r>
            <a:r>
              <a:rPr lang="ru-RU" dirty="0" err="1" smtClean="0">
                <a:latin typeface="+mj-lt"/>
              </a:rPr>
              <a:t>соның</a:t>
            </a:r>
            <a:r>
              <a:rPr lang="ru-RU" dirty="0" smtClean="0">
                <a:latin typeface="+mj-lt"/>
              </a:rPr>
              <a:t> </a:t>
            </a:r>
            <a:r>
              <a:rPr lang="ru-RU" dirty="0" err="1" smtClean="0">
                <a:latin typeface="+mj-lt"/>
              </a:rPr>
              <a:t>ішінде</a:t>
            </a:r>
            <a:r>
              <a:rPr lang="ru-RU" dirty="0" smtClean="0">
                <a:latin typeface="+mj-lt"/>
              </a:rPr>
              <a:t>, </a:t>
            </a:r>
            <a:r>
              <a:rPr lang="ru-RU" dirty="0" err="1" smtClean="0">
                <a:latin typeface="+mj-lt"/>
              </a:rPr>
              <a:t>Тлимфоциттерде</a:t>
            </a:r>
            <a:r>
              <a:rPr lang="ru-RU" dirty="0" smtClean="0">
                <a:latin typeface="+mj-lt"/>
              </a:rPr>
              <a:t> </a:t>
            </a:r>
            <a:r>
              <a:rPr lang="ru-RU" dirty="0" err="1" smtClean="0">
                <a:latin typeface="+mj-lt"/>
              </a:rPr>
              <a:t>және</a:t>
            </a:r>
            <a:r>
              <a:rPr lang="ru-RU" dirty="0" smtClean="0">
                <a:latin typeface="+mj-lt"/>
              </a:rPr>
              <a:t> </a:t>
            </a:r>
            <a:r>
              <a:rPr lang="ru-RU" dirty="0" err="1" smtClean="0">
                <a:latin typeface="+mj-lt"/>
              </a:rPr>
              <a:t>олар</a:t>
            </a:r>
            <a:r>
              <a:rPr lang="ru-RU" dirty="0" smtClean="0">
                <a:latin typeface="+mj-lt"/>
              </a:rPr>
              <a:t> “</a:t>
            </a:r>
            <a:r>
              <a:rPr lang="ru-RU" dirty="0" err="1" smtClean="0">
                <a:latin typeface="+mj-lt"/>
              </a:rPr>
              <a:t>өз</a:t>
            </a:r>
            <a:r>
              <a:rPr lang="en-US" dirty="0" err="1" smtClean="0">
                <a:latin typeface="+mj-lt"/>
              </a:rPr>
              <a:t>i</a:t>
            </a:r>
            <a:r>
              <a:rPr lang="ru-RU" dirty="0" smtClean="0">
                <a:latin typeface="+mj-lt"/>
              </a:rPr>
              <a:t>н</a:t>
            </a:r>
            <a:r>
              <a:rPr lang="en-US" dirty="0" err="1" smtClean="0">
                <a:latin typeface="+mj-lt"/>
              </a:rPr>
              <a:t>i</a:t>
            </a:r>
            <a:r>
              <a:rPr lang="ru-RU" dirty="0" smtClean="0">
                <a:latin typeface="+mj-lt"/>
              </a:rPr>
              <a:t>к</a:t>
            </a:r>
            <a:r>
              <a:rPr lang="en-US" dirty="0" err="1" smtClean="0">
                <a:latin typeface="+mj-lt"/>
              </a:rPr>
              <a:t>i</a:t>
            </a:r>
            <a:r>
              <a:rPr lang="ru-RU" dirty="0" smtClean="0">
                <a:latin typeface="+mj-lt"/>
              </a:rPr>
              <a:t>н” </a:t>
            </a:r>
            <a:r>
              <a:rPr lang="ru-RU" dirty="0" err="1" smtClean="0">
                <a:latin typeface="+mj-lt"/>
              </a:rPr>
              <a:t>тануда</a:t>
            </a:r>
            <a:r>
              <a:rPr lang="ru-RU" dirty="0" smtClean="0">
                <a:latin typeface="+mj-lt"/>
              </a:rPr>
              <a:t> </a:t>
            </a:r>
            <a:r>
              <a:rPr lang="ru-RU" dirty="0" err="1" smtClean="0">
                <a:latin typeface="+mj-lt"/>
              </a:rPr>
              <a:t>ең</a:t>
            </a:r>
            <a:r>
              <a:rPr lang="ru-RU" dirty="0" smtClean="0">
                <a:latin typeface="+mj-lt"/>
              </a:rPr>
              <a:t> </a:t>
            </a:r>
            <a:r>
              <a:rPr lang="ru-RU" dirty="0" err="1" smtClean="0">
                <a:latin typeface="+mj-lt"/>
              </a:rPr>
              <a:t>маңызды</a:t>
            </a:r>
            <a:r>
              <a:rPr lang="ru-RU" dirty="0" smtClean="0">
                <a:latin typeface="+mj-lt"/>
              </a:rPr>
              <a:t> </a:t>
            </a:r>
            <a:r>
              <a:rPr lang="ru-RU" dirty="0" err="1" smtClean="0">
                <a:latin typeface="+mj-lt"/>
              </a:rPr>
              <a:t>қызмет</a:t>
            </a:r>
            <a:r>
              <a:rPr lang="ru-RU" dirty="0" smtClean="0">
                <a:latin typeface="+mj-lt"/>
              </a:rPr>
              <a:t> </a:t>
            </a:r>
            <a:r>
              <a:rPr lang="ru-RU" dirty="0" err="1" smtClean="0">
                <a:latin typeface="+mj-lt"/>
              </a:rPr>
              <a:t>атқарады</a:t>
            </a:r>
            <a:r>
              <a:rPr lang="ru-RU" dirty="0" smtClean="0">
                <a:latin typeface="+mj-lt"/>
              </a:rPr>
              <a:t>, </a:t>
            </a:r>
            <a:r>
              <a:rPr lang="ru-RU" dirty="0" err="1" smtClean="0">
                <a:latin typeface="+mj-lt"/>
              </a:rPr>
              <a:t>өйткені</a:t>
            </a:r>
            <a:r>
              <a:rPr lang="ru-RU" dirty="0" smtClean="0">
                <a:latin typeface="+mj-lt"/>
              </a:rPr>
              <a:t> Т-киллер </a:t>
            </a:r>
            <a:r>
              <a:rPr lang="ru-RU" dirty="0" err="1" smtClean="0">
                <a:latin typeface="+mj-lt"/>
              </a:rPr>
              <a:t>антигендік</a:t>
            </a:r>
            <a:r>
              <a:rPr lang="ru-RU" dirty="0" smtClean="0">
                <a:latin typeface="+mj-lt"/>
              </a:rPr>
              <a:t> </a:t>
            </a:r>
            <a:r>
              <a:rPr lang="ru-RU" dirty="0" err="1" smtClean="0">
                <a:latin typeface="+mj-lt"/>
              </a:rPr>
              <a:t>детерминанталарды</a:t>
            </a:r>
            <a:r>
              <a:rPr lang="ru-RU" dirty="0" smtClean="0">
                <a:latin typeface="+mj-lt"/>
              </a:rPr>
              <a:t> тек </a:t>
            </a:r>
            <a:r>
              <a:rPr lang="en-US" dirty="0" smtClean="0">
                <a:latin typeface="+mj-lt"/>
              </a:rPr>
              <a:t>HLA I </a:t>
            </a:r>
            <a:r>
              <a:rPr lang="ru-RU" dirty="0" smtClean="0">
                <a:latin typeface="+mj-lt"/>
              </a:rPr>
              <a:t>класс </a:t>
            </a:r>
            <a:r>
              <a:rPr lang="ru-RU" dirty="0" err="1" smtClean="0">
                <a:latin typeface="+mj-lt"/>
              </a:rPr>
              <a:t>антигендерімен</a:t>
            </a:r>
            <a:r>
              <a:rPr lang="ru-RU" dirty="0" smtClean="0">
                <a:latin typeface="+mj-lt"/>
              </a:rPr>
              <a:t> </a:t>
            </a:r>
            <a:r>
              <a:rPr lang="ru-RU" dirty="0" err="1" smtClean="0">
                <a:latin typeface="+mj-lt"/>
              </a:rPr>
              <a:t>қосып</a:t>
            </a:r>
            <a:r>
              <a:rPr lang="ru-RU" dirty="0" smtClean="0">
                <a:latin typeface="+mj-lt"/>
              </a:rPr>
              <a:t> </a:t>
            </a:r>
            <a:r>
              <a:rPr lang="ru-RU" dirty="0" err="1" smtClean="0">
                <a:latin typeface="+mj-lt"/>
              </a:rPr>
              <a:t>таниды</a:t>
            </a:r>
            <a:r>
              <a:rPr lang="ru-RU" dirty="0" smtClean="0"/>
              <a:t>. </a:t>
            </a:r>
            <a:endParaRPr lang="ru-RU" dirty="0" smtClean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8426388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80291" y="430823"/>
            <a:ext cx="11218985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en-US" dirty="0" smtClean="0">
                <a:latin typeface="+mj-lt"/>
              </a:rPr>
              <a:t>HLA II </a:t>
            </a:r>
            <a:r>
              <a:rPr lang="ru-RU" dirty="0" smtClean="0">
                <a:latin typeface="+mj-lt"/>
              </a:rPr>
              <a:t>класс гендер</a:t>
            </a:r>
            <a:r>
              <a:rPr lang="en-US" dirty="0" err="1" smtClean="0">
                <a:latin typeface="+mj-lt"/>
              </a:rPr>
              <a:t>i</a:t>
            </a:r>
            <a:r>
              <a:rPr lang="ru-RU" dirty="0" smtClean="0">
                <a:latin typeface="+mj-lt"/>
              </a:rPr>
              <a:t>не </a:t>
            </a:r>
            <a:r>
              <a:rPr lang="en-US" dirty="0" smtClean="0">
                <a:latin typeface="+mj-lt"/>
              </a:rPr>
              <a:t>DQ, DP, DR-</a:t>
            </a:r>
            <a:r>
              <a:rPr lang="ru-RU" dirty="0" err="1" smtClean="0">
                <a:latin typeface="+mj-lt"/>
              </a:rPr>
              <a:t>локустарының</a:t>
            </a:r>
            <a:r>
              <a:rPr lang="ru-RU" dirty="0" smtClean="0">
                <a:latin typeface="+mj-lt"/>
              </a:rPr>
              <a:t> </a:t>
            </a:r>
            <a:r>
              <a:rPr lang="ru-RU" dirty="0" err="1" smtClean="0">
                <a:latin typeface="+mj-lt"/>
              </a:rPr>
              <a:t>гендері</a:t>
            </a:r>
            <a:r>
              <a:rPr lang="ru-RU" dirty="0" smtClean="0">
                <a:latin typeface="+mj-lt"/>
              </a:rPr>
              <a:t> </a:t>
            </a:r>
            <a:r>
              <a:rPr lang="ru-RU" dirty="0" err="1" smtClean="0">
                <a:latin typeface="+mj-lt"/>
              </a:rPr>
              <a:t>кіреді</a:t>
            </a:r>
            <a:r>
              <a:rPr lang="ru-RU" dirty="0" smtClean="0">
                <a:latin typeface="+mj-lt"/>
              </a:rPr>
              <a:t>. </a:t>
            </a:r>
            <a:r>
              <a:rPr lang="ru-RU" dirty="0" err="1" smtClean="0">
                <a:latin typeface="+mj-lt"/>
              </a:rPr>
              <a:t>Ол</a:t>
            </a:r>
            <a:r>
              <a:rPr lang="ru-RU" dirty="0" smtClean="0">
                <a:latin typeface="+mj-lt"/>
              </a:rPr>
              <a:t> </a:t>
            </a:r>
            <a:r>
              <a:rPr lang="ru-RU" dirty="0" err="1" smtClean="0">
                <a:latin typeface="+mj-lt"/>
              </a:rPr>
              <a:t>гендердің</a:t>
            </a:r>
            <a:r>
              <a:rPr lang="ru-RU" dirty="0" smtClean="0">
                <a:latin typeface="+mj-lt"/>
              </a:rPr>
              <a:t> </a:t>
            </a:r>
            <a:r>
              <a:rPr lang="ru-RU" dirty="0" err="1" smtClean="0">
                <a:latin typeface="+mj-lt"/>
              </a:rPr>
              <a:t>арасында</a:t>
            </a:r>
            <a:r>
              <a:rPr lang="ru-RU" dirty="0" smtClean="0">
                <a:latin typeface="+mj-lt"/>
              </a:rPr>
              <a:t> </a:t>
            </a:r>
            <a:r>
              <a:rPr lang="ru-RU" dirty="0" err="1" smtClean="0">
                <a:latin typeface="+mj-lt"/>
              </a:rPr>
              <a:t>иммундық</a:t>
            </a:r>
            <a:r>
              <a:rPr lang="ru-RU" dirty="0" smtClean="0">
                <a:latin typeface="+mj-lt"/>
              </a:rPr>
              <a:t> </a:t>
            </a:r>
            <a:r>
              <a:rPr lang="ru-RU" dirty="0" err="1" smtClean="0">
                <a:latin typeface="+mj-lt"/>
              </a:rPr>
              <a:t>жауаптың</a:t>
            </a:r>
            <a:r>
              <a:rPr lang="ru-RU" dirty="0" smtClean="0">
                <a:latin typeface="+mj-lt"/>
              </a:rPr>
              <a:t> гендер</a:t>
            </a:r>
            <a:r>
              <a:rPr lang="en-US" dirty="0" err="1" smtClean="0">
                <a:latin typeface="+mj-lt"/>
              </a:rPr>
              <a:t>i</a:t>
            </a:r>
            <a:r>
              <a:rPr lang="en-US" dirty="0" smtClean="0">
                <a:latin typeface="+mj-lt"/>
              </a:rPr>
              <a:t> (</a:t>
            </a:r>
            <a:r>
              <a:rPr lang="ru-RU" dirty="0" err="1" smtClean="0">
                <a:latin typeface="+mj-lt"/>
              </a:rPr>
              <a:t>иммунды</a:t>
            </a:r>
            <a:r>
              <a:rPr lang="ru-RU" dirty="0" smtClean="0">
                <a:latin typeface="+mj-lt"/>
              </a:rPr>
              <a:t> </a:t>
            </a:r>
            <a:r>
              <a:rPr lang="ru-RU" dirty="0" err="1" smtClean="0">
                <a:latin typeface="+mj-lt"/>
              </a:rPr>
              <a:t>жауаптық</a:t>
            </a:r>
            <a:r>
              <a:rPr lang="ru-RU" dirty="0" smtClean="0">
                <a:latin typeface="+mj-lt"/>
              </a:rPr>
              <a:t> </a:t>
            </a:r>
            <a:r>
              <a:rPr lang="ru-RU" dirty="0" err="1" smtClean="0">
                <a:latin typeface="+mj-lt"/>
              </a:rPr>
              <a:t>және</a:t>
            </a:r>
            <a:r>
              <a:rPr lang="ru-RU" dirty="0" smtClean="0">
                <a:latin typeface="+mj-lt"/>
              </a:rPr>
              <a:t> </a:t>
            </a:r>
            <a:r>
              <a:rPr lang="ru-RU" dirty="0" err="1" smtClean="0">
                <a:latin typeface="+mj-lt"/>
              </a:rPr>
              <a:t>иммунды</a:t>
            </a:r>
            <a:r>
              <a:rPr lang="ru-RU" dirty="0" smtClean="0">
                <a:latin typeface="+mj-lt"/>
              </a:rPr>
              <a:t> </a:t>
            </a:r>
            <a:r>
              <a:rPr lang="ru-RU" dirty="0" err="1" smtClean="0">
                <a:latin typeface="+mj-lt"/>
              </a:rPr>
              <a:t>супрессиялық</a:t>
            </a:r>
            <a:r>
              <a:rPr lang="ru-RU" dirty="0" smtClean="0">
                <a:latin typeface="+mj-lt"/>
              </a:rPr>
              <a:t> - </a:t>
            </a:r>
            <a:r>
              <a:rPr lang="en-US" dirty="0" err="1" smtClean="0">
                <a:latin typeface="+mj-lt"/>
              </a:rPr>
              <a:t>Ir</a:t>
            </a:r>
            <a:r>
              <a:rPr lang="en-US" dirty="0" smtClean="0">
                <a:latin typeface="+mj-lt"/>
              </a:rPr>
              <a:t> </a:t>
            </a:r>
            <a:r>
              <a:rPr lang="ru-RU" dirty="0" err="1" smtClean="0">
                <a:latin typeface="+mj-lt"/>
              </a:rPr>
              <a:t>және</a:t>
            </a:r>
            <a:r>
              <a:rPr lang="ru-RU" dirty="0" smtClean="0">
                <a:latin typeface="+mj-lt"/>
              </a:rPr>
              <a:t> </a:t>
            </a:r>
            <a:r>
              <a:rPr lang="en-US" dirty="0" smtClean="0">
                <a:latin typeface="+mj-lt"/>
              </a:rPr>
              <a:t>Is-</a:t>
            </a:r>
            <a:r>
              <a:rPr lang="ru-RU" dirty="0" smtClean="0">
                <a:latin typeface="+mj-lt"/>
              </a:rPr>
              <a:t>гендер</a:t>
            </a:r>
            <a:r>
              <a:rPr lang="en-US" dirty="0" err="1" smtClean="0">
                <a:latin typeface="+mj-lt"/>
              </a:rPr>
              <a:t>i</a:t>
            </a:r>
            <a:r>
              <a:rPr lang="en-US" dirty="0" smtClean="0">
                <a:latin typeface="+mj-lt"/>
              </a:rPr>
              <a:t>), </a:t>
            </a:r>
            <a:r>
              <a:rPr lang="ru-RU" dirty="0" err="1" smtClean="0">
                <a:latin typeface="+mj-lt"/>
              </a:rPr>
              <a:t>оның</a:t>
            </a:r>
            <a:r>
              <a:rPr lang="ru-RU" dirty="0" smtClean="0">
                <a:latin typeface="+mj-lt"/>
              </a:rPr>
              <a:t> </a:t>
            </a:r>
            <a:r>
              <a:rPr lang="ru-RU" dirty="0" err="1" smtClean="0">
                <a:latin typeface="+mj-lt"/>
              </a:rPr>
              <a:t>күшін</a:t>
            </a:r>
            <a:r>
              <a:rPr lang="ru-RU" dirty="0" smtClean="0">
                <a:latin typeface="+mj-lt"/>
              </a:rPr>
              <a:t> </a:t>
            </a:r>
            <a:r>
              <a:rPr lang="ru-RU" dirty="0" err="1" smtClean="0">
                <a:latin typeface="+mj-lt"/>
              </a:rPr>
              <a:t>реттейтін</a:t>
            </a:r>
            <a:r>
              <a:rPr lang="ru-RU" dirty="0" smtClean="0">
                <a:latin typeface="+mj-lt"/>
              </a:rPr>
              <a:t> гендер </a:t>
            </a:r>
            <a:r>
              <a:rPr lang="ru-RU" dirty="0" err="1" smtClean="0">
                <a:latin typeface="+mj-lt"/>
              </a:rPr>
              <a:t>жатады</a:t>
            </a:r>
            <a:r>
              <a:rPr lang="ru-RU" dirty="0" smtClean="0">
                <a:latin typeface="+mj-lt"/>
              </a:rPr>
              <a:t>. </a:t>
            </a:r>
            <a:r>
              <a:rPr lang="en-US" dirty="0" smtClean="0">
                <a:latin typeface="+mj-lt"/>
              </a:rPr>
              <a:t>HLA II </a:t>
            </a:r>
            <a:r>
              <a:rPr lang="ru-RU" dirty="0" smtClean="0">
                <a:latin typeface="+mj-lt"/>
              </a:rPr>
              <a:t>класс </a:t>
            </a:r>
            <a:r>
              <a:rPr lang="ru-RU" dirty="0" err="1" smtClean="0">
                <a:latin typeface="+mj-lt"/>
              </a:rPr>
              <a:t>антигендер</a:t>
            </a:r>
            <a:r>
              <a:rPr lang="en-US" dirty="0" err="1" smtClean="0">
                <a:latin typeface="+mj-lt"/>
              </a:rPr>
              <a:t>i</a:t>
            </a:r>
            <a:r>
              <a:rPr lang="en-US" dirty="0" smtClean="0">
                <a:latin typeface="+mj-lt"/>
              </a:rPr>
              <a:t> </a:t>
            </a:r>
            <a:r>
              <a:rPr lang="ru-RU" dirty="0" err="1" smtClean="0">
                <a:latin typeface="+mj-lt"/>
              </a:rPr>
              <a:t>көбірек</a:t>
            </a:r>
            <a:r>
              <a:rPr lang="ru-RU" dirty="0" smtClean="0">
                <a:latin typeface="+mj-lt"/>
              </a:rPr>
              <a:t> </a:t>
            </a:r>
            <a:r>
              <a:rPr lang="ru-RU" dirty="0" err="1" smtClean="0">
                <a:latin typeface="+mj-lt"/>
              </a:rPr>
              <a:t>Влимфоциттерде</a:t>
            </a:r>
            <a:r>
              <a:rPr lang="ru-RU" dirty="0" smtClean="0">
                <a:latin typeface="+mj-lt"/>
              </a:rPr>
              <a:t>, </a:t>
            </a:r>
            <a:r>
              <a:rPr lang="ru-RU" dirty="0" err="1" smtClean="0">
                <a:latin typeface="+mj-lt"/>
              </a:rPr>
              <a:t>макроцагтарда</a:t>
            </a:r>
            <a:r>
              <a:rPr lang="ru-RU" dirty="0" smtClean="0">
                <a:latin typeface="+mj-lt"/>
              </a:rPr>
              <a:t>, </a:t>
            </a:r>
            <a:r>
              <a:rPr lang="ru-RU" dirty="0" err="1" smtClean="0">
                <a:latin typeface="+mj-lt"/>
              </a:rPr>
              <a:t>дендритті</a:t>
            </a:r>
            <a:r>
              <a:rPr lang="ru-RU" dirty="0" smtClean="0">
                <a:latin typeface="+mj-lt"/>
              </a:rPr>
              <a:t> </a:t>
            </a:r>
            <a:r>
              <a:rPr lang="ru-RU" dirty="0" err="1" smtClean="0">
                <a:latin typeface="+mj-lt"/>
              </a:rPr>
              <a:t>және</a:t>
            </a:r>
            <a:r>
              <a:rPr lang="ru-RU" dirty="0" smtClean="0">
                <a:latin typeface="+mj-lt"/>
              </a:rPr>
              <a:t> </a:t>
            </a:r>
            <a:r>
              <a:rPr lang="ru-RU" dirty="0" err="1" smtClean="0">
                <a:latin typeface="+mj-lt"/>
              </a:rPr>
              <a:t>Лангерганс</a:t>
            </a:r>
            <a:r>
              <a:rPr lang="ru-RU" dirty="0" smtClean="0">
                <a:latin typeface="+mj-lt"/>
              </a:rPr>
              <a:t> </a:t>
            </a:r>
            <a:r>
              <a:rPr lang="ru-RU" dirty="0" err="1" smtClean="0">
                <a:latin typeface="+mj-lt"/>
              </a:rPr>
              <a:t>жасушаларында</a:t>
            </a:r>
            <a:r>
              <a:rPr lang="ru-RU" dirty="0" smtClean="0">
                <a:latin typeface="+mj-lt"/>
              </a:rPr>
              <a:t>, </a:t>
            </a:r>
            <a:r>
              <a:rPr lang="ru-RU" dirty="0" err="1" smtClean="0">
                <a:latin typeface="+mj-lt"/>
              </a:rPr>
              <a:t>тағы</a:t>
            </a:r>
            <a:r>
              <a:rPr lang="ru-RU" dirty="0" smtClean="0">
                <a:latin typeface="+mj-lt"/>
              </a:rPr>
              <a:t> </a:t>
            </a:r>
            <a:r>
              <a:rPr lang="ru-RU" dirty="0" err="1" smtClean="0">
                <a:latin typeface="+mj-lt"/>
              </a:rPr>
              <a:t>басқа</a:t>
            </a:r>
            <a:r>
              <a:rPr lang="ru-RU" dirty="0" smtClean="0">
                <a:latin typeface="+mj-lt"/>
              </a:rPr>
              <a:t> </a:t>
            </a:r>
            <a:r>
              <a:rPr lang="ru-RU" dirty="0" err="1" smtClean="0">
                <a:latin typeface="+mj-lt"/>
              </a:rPr>
              <a:t>белсендірілген</a:t>
            </a:r>
            <a:r>
              <a:rPr lang="ru-RU" dirty="0" smtClean="0">
                <a:latin typeface="+mj-lt"/>
              </a:rPr>
              <a:t> Т-</a:t>
            </a:r>
            <a:r>
              <a:rPr lang="ru-RU" dirty="0" err="1" smtClean="0">
                <a:latin typeface="+mj-lt"/>
              </a:rPr>
              <a:t>лимфоциттерде</a:t>
            </a:r>
            <a:r>
              <a:rPr lang="ru-RU" dirty="0" smtClean="0">
                <a:latin typeface="+mj-lt"/>
              </a:rPr>
              <a:t>, </a:t>
            </a:r>
            <a:r>
              <a:rPr lang="ru-RU" dirty="0" err="1" smtClean="0">
                <a:latin typeface="+mj-lt"/>
              </a:rPr>
              <a:t>арнайылықтанған</a:t>
            </a:r>
            <a:r>
              <a:rPr lang="ru-RU" dirty="0" smtClean="0">
                <a:latin typeface="+mj-lt"/>
              </a:rPr>
              <a:t> </a:t>
            </a:r>
            <a:r>
              <a:rPr lang="ru-RU" dirty="0" err="1" smtClean="0">
                <a:latin typeface="+mj-lt"/>
              </a:rPr>
              <a:t>эпителиоциттерде</a:t>
            </a:r>
            <a:r>
              <a:rPr lang="ru-RU" dirty="0" smtClean="0">
                <a:latin typeface="+mj-lt"/>
              </a:rPr>
              <a:t>, </a:t>
            </a:r>
            <a:r>
              <a:rPr lang="ru-RU" dirty="0" err="1" smtClean="0">
                <a:latin typeface="+mj-lt"/>
              </a:rPr>
              <a:t>т.б</a:t>
            </a:r>
            <a:r>
              <a:rPr lang="ru-RU" dirty="0" smtClean="0">
                <a:latin typeface="+mj-lt"/>
              </a:rPr>
              <a:t>. </a:t>
            </a:r>
            <a:r>
              <a:rPr lang="ru-RU" dirty="0" err="1" smtClean="0">
                <a:latin typeface="+mj-lt"/>
              </a:rPr>
              <a:t>жасушаларда</a:t>
            </a:r>
            <a:r>
              <a:rPr lang="ru-RU" dirty="0" smtClean="0">
                <a:latin typeface="+mj-lt"/>
              </a:rPr>
              <a:t> </a:t>
            </a:r>
            <a:r>
              <a:rPr lang="ru-RU" dirty="0" err="1" smtClean="0">
                <a:latin typeface="+mj-lt"/>
              </a:rPr>
              <a:t>орналасқан</a:t>
            </a:r>
            <a:r>
              <a:rPr lang="ru-RU" dirty="0" smtClean="0">
                <a:latin typeface="+mj-lt"/>
              </a:rPr>
              <a:t>. 184 </a:t>
            </a:r>
            <a:r>
              <a:rPr lang="ru-RU" dirty="0" err="1" smtClean="0">
                <a:latin typeface="+mj-lt"/>
              </a:rPr>
              <a:t>Иммунхабарлы</a:t>
            </a:r>
            <a:r>
              <a:rPr lang="ru-RU" dirty="0" smtClean="0">
                <a:latin typeface="+mj-lt"/>
              </a:rPr>
              <a:t> </a:t>
            </a:r>
            <a:r>
              <a:rPr lang="ru-RU" dirty="0" err="1" smtClean="0">
                <a:latin typeface="+mj-lt"/>
              </a:rPr>
              <a:t>жасушалардың</a:t>
            </a:r>
            <a:r>
              <a:rPr lang="ru-RU" dirty="0" smtClean="0">
                <a:latin typeface="+mj-lt"/>
              </a:rPr>
              <a:t> </a:t>
            </a:r>
            <a:r>
              <a:rPr lang="ru-RU" dirty="0" err="1" smtClean="0">
                <a:latin typeface="+mj-lt"/>
              </a:rPr>
              <a:t>жасушааралық</a:t>
            </a:r>
            <a:r>
              <a:rPr lang="ru-RU" dirty="0" smtClean="0">
                <a:latin typeface="+mj-lt"/>
              </a:rPr>
              <a:t> </a:t>
            </a:r>
            <a:r>
              <a:rPr lang="ru-RU" dirty="0" err="1" smtClean="0">
                <a:latin typeface="+mj-lt"/>
              </a:rPr>
              <a:t>байланыстағы</a:t>
            </a:r>
            <a:r>
              <a:rPr lang="ru-RU" dirty="0" smtClean="0">
                <a:latin typeface="+mj-lt"/>
              </a:rPr>
              <a:t> </a:t>
            </a:r>
            <a:r>
              <a:rPr lang="ru-RU" dirty="0" err="1" smtClean="0">
                <a:latin typeface="+mj-lt"/>
              </a:rPr>
              <a:t>маңызды</a:t>
            </a:r>
            <a:r>
              <a:rPr lang="ru-RU" dirty="0" smtClean="0">
                <a:latin typeface="+mj-lt"/>
              </a:rPr>
              <a:t> </a:t>
            </a:r>
            <a:r>
              <a:rPr lang="ru-RU" dirty="0" err="1" smtClean="0">
                <a:latin typeface="+mj-lt"/>
              </a:rPr>
              <a:t>рөлінен</a:t>
            </a:r>
            <a:r>
              <a:rPr lang="ru-RU" dirty="0" smtClean="0">
                <a:latin typeface="+mj-lt"/>
              </a:rPr>
              <a:t> </a:t>
            </a:r>
            <a:r>
              <a:rPr lang="ru-RU" dirty="0" err="1" smtClean="0">
                <a:latin typeface="+mj-lt"/>
              </a:rPr>
              <a:t>басқа</a:t>
            </a:r>
            <a:r>
              <a:rPr lang="ru-RU" dirty="0" smtClean="0">
                <a:latin typeface="+mj-lt"/>
              </a:rPr>
              <a:t>, </a:t>
            </a:r>
            <a:r>
              <a:rPr lang="en-US" dirty="0" smtClean="0">
                <a:latin typeface="+mj-lt"/>
              </a:rPr>
              <a:t>HLA II </a:t>
            </a:r>
            <a:r>
              <a:rPr lang="ru-RU" dirty="0" smtClean="0">
                <a:latin typeface="+mj-lt"/>
              </a:rPr>
              <a:t>класс </a:t>
            </a:r>
            <a:r>
              <a:rPr lang="ru-RU" dirty="0" err="1" smtClean="0">
                <a:latin typeface="+mj-lt"/>
              </a:rPr>
              <a:t>антигендер</a:t>
            </a:r>
            <a:r>
              <a:rPr lang="en-US" dirty="0" err="1" smtClean="0">
                <a:latin typeface="+mj-lt"/>
              </a:rPr>
              <a:t>i</a:t>
            </a:r>
            <a:r>
              <a:rPr lang="en-US" dirty="0" smtClean="0">
                <a:latin typeface="+mj-lt"/>
              </a:rPr>
              <a:t> </a:t>
            </a:r>
            <a:r>
              <a:rPr lang="ru-RU" dirty="0" err="1" smtClean="0">
                <a:latin typeface="+mj-lt"/>
              </a:rPr>
              <a:t>антигенді</a:t>
            </a:r>
            <a:r>
              <a:rPr lang="ru-RU" dirty="0" smtClean="0">
                <a:latin typeface="+mj-lt"/>
              </a:rPr>
              <a:t> </a:t>
            </a:r>
            <a:r>
              <a:rPr lang="ru-RU" dirty="0" err="1" smtClean="0">
                <a:latin typeface="+mj-lt"/>
              </a:rPr>
              <a:t>таныстыруда</a:t>
            </a:r>
            <a:r>
              <a:rPr lang="ru-RU" dirty="0" smtClean="0">
                <a:latin typeface="+mj-lt"/>
              </a:rPr>
              <a:t> </a:t>
            </a:r>
            <a:r>
              <a:rPr lang="ru-RU" dirty="0" err="1" smtClean="0">
                <a:latin typeface="+mj-lt"/>
              </a:rPr>
              <a:t>және</a:t>
            </a:r>
            <a:r>
              <a:rPr lang="ru-RU" dirty="0" smtClean="0">
                <a:latin typeface="+mj-lt"/>
              </a:rPr>
              <a:t> </a:t>
            </a:r>
            <a:r>
              <a:rPr lang="ru-RU" dirty="0" err="1" smtClean="0">
                <a:latin typeface="+mj-lt"/>
              </a:rPr>
              <a:t>иммунды</a:t>
            </a:r>
            <a:r>
              <a:rPr lang="ru-RU" dirty="0" smtClean="0">
                <a:latin typeface="+mj-lt"/>
              </a:rPr>
              <a:t> </a:t>
            </a:r>
            <a:r>
              <a:rPr lang="ru-RU" dirty="0" err="1" smtClean="0">
                <a:latin typeface="+mj-lt"/>
              </a:rPr>
              <a:t>жауап</a:t>
            </a:r>
            <a:r>
              <a:rPr lang="ru-RU" dirty="0" smtClean="0">
                <a:latin typeface="+mj-lt"/>
              </a:rPr>
              <a:t> </a:t>
            </a:r>
            <a:r>
              <a:rPr lang="ru-RU" dirty="0" err="1" smtClean="0">
                <a:latin typeface="+mj-lt"/>
              </a:rPr>
              <a:t>шақыруында</a:t>
            </a:r>
            <a:r>
              <a:rPr lang="ru-RU" dirty="0" smtClean="0">
                <a:latin typeface="+mj-lt"/>
              </a:rPr>
              <a:t> </a:t>
            </a:r>
            <a:r>
              <a:rPr lang="ru-RU" dirty="0" err="1" smtClean="0">
                <a:latin typeface="+mj-lt"/>
              </a:rPr>
              <a:t>маңызды</a:t>
            </a:r>
            <a:r>
              <a:rPr lang="ru-RU" dirty="0" smtClean="0">
                <a:latin typeface="+mj-lt"/>
              </a:rPr>
              <a:t> </a:t>
            </a:r>
            <a:r>
              <a:rPr lang="ru-RU" dirty="0" err="1" smtClean="0">
                <a:latin typeface="+mj-lt"/>
              </a:rPr>
              <a:t>рөл</a:t>
            </a:r>
            <a:r>
              <a:rPr lang="ru-RU" dirty="0" smtClean="0">
                <a:latin typeface="+mj-lt"/>
              </a:rPr>
              <a:t> </a:t>
            </a:r>
            <a:r>
              <a:rPr lang="ru-RU" dirty="0" err="1" smtClean="0">
                <a:latin typeface="+mj-lt"/>
              </a:rPr>
              <a:t>атқарады</a:t>
            </a:r>
            <a:r>
              <a:rPr lang="ru-RU" dirty="0" smtClean="0">
                <a:latin typeface="+mj-lt"/>
              </a:rPr>
              <a:t>, </a:t>
            </a:r>
            <a:r>
              <a:rPr lang="ru-RU" dirty="0" err="1" smtClean="0">
                <a:latin typeface="+mj-lt"/>
              </a:rPr>
              <a:t>бұл</a:t>
            </a:r>
            <a:r>
              <a:rPr lang="ru-RU" dirty="0" smtClean="0">
                <a:latin typeface="+mj-lt"/>
              </a:rPr>
              <a:t> </a:t>
            </a:r>
            <a:r>
              <a:rPr lang="ru-RU" dirty="0" err="1" smtClean="0">
                <a:latin typeface="+mj-lt"/>
              </a:rPr>
              <a:t>кезде</a:t>
            </a:r>
            <a:r>
              <a:rPr lang="ru-RU" dirty="0" smtClean="0">
                <a:latin typeface="+mj-lt"/>
              </a:rPr>
              <a:t> </a:t>
            </a:r>
            <a:r>
              <a:rPr lang="en-US" dirty="0" smtClean="0">
                <a:latin typeface="+mj-lt"/>
              </a:rPr>
              <a:t>HLA II </a:t>
            </a:r>
            <a:r>
              <a:rPr lang="ru-RU" dirty="0" smtClean="0">
                <a:latin typeface="+mj-lt"/>
              </a:rPr>
              <a:t>класс </a:t>
            </a:r>
            <a:r>
              <a:rPr lang="ru-RU" dirty="0" err="1" smtClean="0">
                <a:latin typeface="+mj-lt"/>
              </a:rPr>
              <a:t>молекулаларымен</a:t>
            </a:r>
            <a:r>
              <a:rPr lang="ru-RU" dirty="0" smtClean="0">
                <a:latin typeface="+mj-lt"/>
              </a:rPr>
              <a:t> </a:t>
            </a:r>
            <a:r>
              <a:rPr lang="ru-RU" dirty="0" err="1" smtClean="0">
                <a:latin typeface="+mj-lt"/>
              </a:rPr>
              <a:t>бірге</a:t>
            </a:r>
            <a:r>
              <a:rPr lang="ru-RU" dirty="0" smtClean="0">
                <a:latin typeface="+mj-lt"/>
              </a:rPr>
              <a:t> </a:t>
            </a:r>
            <a:r>
              <a:rPr lang="ru-RU" dirty="0" err="1" smtClean="0">
                <a:latin typeface="+mj-lt"/>
              </a:rPr>
              <a:t>таныстырылатын</a:t>
            </a:r>
            <a:r>
              <a:rPr lang="ru-RU" dirty="0" smtClean="0">
                <a:latin typeface="+mj-lt"/>
              </a:rPr>
              <a:t> </a:t>
            </a:r>
            <a:r>
              <a:rPr lang="ru-RU" dirty="0" err="1" smtClean="0">
                <a:latin typeface="+mj-lt"/>
              </a:rPr>
              <a:t>бөгде</a:t>
            </a:r>
            <a:r>
              <a:rPr lang="ru-RU" dirty="0" smtClean="0">
                <a:latin typeface="+mj-lt"/>
              </a:rPr>
              <a:t> антиген тек </a:t>
            </a:r>
            <a:r>
              <a:rPr lang="ru-RU" dirty="0" err="1" smtClean="0">
                <a:latin typeface="+mj-lt"/>
              </a:rPr>
              <a:t>Тхелпер</a:t>
            </a:r>
            <a:r>
              <a:rPr lang="ru-RU" dirty="0" smtClean="0">
                <a:latin typeface="+mj-lt"/>
              </a:rPr>
              <a:t> </a:t>
            </a:r>
            <a:r>
              <a:rPr lang="ru-RU" dirty="0" err="1" smtClean="0">
                <a:latin typeface="+mj-lt"/>
              </a:rPr>
              <a:t>субпопуляциясымен</a:t>
            </a:r>
            <a:r>
              <a:rPr lang="ru-RU" dirty="0" smtClean="0">
                <a:latin typeface="+mj-lt"/>
              </a:rPr>
              <a:t> </a:t>
            </a:r>
            <a:r>
              <a:rPr lang="ru-RU" dirty="0" err="1" smtClean="0">
                <a:latin typeface="+mj-lt"/>
              </a:rPr>
              <a:t>танылады</a:t>
            </a:r>
            <a:r>
              <a:rPr lang="ru-RU" dirty="0" smtClean="0">
                <a:latin typeface="+mj-lt"/>
              </a:rPr>
              <a:t>. </a:t>
            </a:r>
          </a:p>
          <a:p>
            <a:pPr algn="just"/>
            <a:r>
              <a:rPr lang="en-US" dirty="0" smtClean="0">
                <a:latin typeface="+mj-lt"/>
              </a:rPr>
              <a:t>XX </a:t>
            </a:r>
            <a:r>
              <a:rPr lang="ru-RU" dirty="0" err="1" smtClean="0">
                <a:latin typeface="+mj-lt"/>
              </a:rPr>
              <a:t>ғасырдың</a:t>
            </a:r>
            <a:r>
              <a:rPr lang="ru-RU" dirty="0" smtClean="0">
                <a:latin typeface="+mj-lt"/>
              </a:rPr>
              <a:t> 60-жылдарында </a:t>
            </a:r>
            <a:r>
              <a:rPr lang="ru-RU" dirty="0" err="1" smtClean="0">
                <a:latin typeface="+mj-lt"/>
              </a:rPr>
              <a:t>иммунды</a:t>
            </a:r>
            <a:r>
              <a:rPr lang="ru-RU" dirty="0" smtClean="0">
                <a:latin typeface="+mj-lt"/>
              </a:rPr>
              <a:t> </a:t>
            </a:r>
            <a:r>
              <a:rPr lang="ru-RU" dirty="0" err="1" smtClean="0">
                <a:latin typeface="+mj-lt"/>
              </a:rPr>
              <a:t>жауаптың</a:t>
            </a:r>
            <a:r>
              <a:rPr lang="ru-RU" dirty="0" smtClean="0">
                <a:latin typeface="+mj-lt"/>
              </a:rPr>
              <a:t> </a:t>
            </a:r>
            <a:r>
              <a:rPr lang="ru-RU" dirty="0" err="1" smtClean="0">
                <a:latin typeface="+mj-lt"/>
              </a:rPr>
              <a:t>гистосәйкестік</a:t>
            </a:r>
            <a:r>
              <a:rPr lang="ru-RU" dirty="0" smtClean="0">
                <a:latin typeface="+mj-lt"/>
              </a:rPr>
              <a:t> </a:t>
            </a:r>
            <a:r>
              <a:rPr lang="ru-RU" dirty="0" err="1" smtClean="0">
                <a:latin typeface="+mj-lt"/>
              </a:rPr>
              <a:t>антигендерімен</a:t>
            </a:r>
            <a:r>
              <a:rPr lang="ru-RU" dirty="0" smtClean="0">
                <a:latin typeface="+mj-lt"/>
              </a:rPr>
              <a:t> </a:t>
            </a:r>
            <a:r>
              <a:rPr lang="ru-RU" dirty="0" err="1" smtClean="0">
                <a:latin typeface="+mj-lt"/>
              </a:rPr>
              <a:t>байланысқан</a:t>
            </a:r>
            <a:r>
              <a:rPr lang="ru-RU" dirty="0" smtClean="0">
                <a:latin typeface="+mj-lt"/>
              </a:rPr>
              <a:t> </a:t>
            </a:r>
            <a:r>
              <a:rPr lang="ru-RU" dirty="0" err="1" smtClean="0">
                <a:latin typeface="+mj-lt"/>
              </a:rPr>
              <a:t>генетикалық</a:t>
            </a:r>
            <a:r>
              <a:rPr lang="ru-RU" dirty="0" smtClean="0">
                <a:latin typeface="+mj-lt"/>
              </a:rPr>
              <a:t> рестрикция феномены </a:t>
            </a:r>
            <a:r>
              <a:rPr lang="ru-RU" dirty="0" err="1" smtClean="0">
                <a:latin typeface="+mj-lt"/>
              </a:rPr>
              <a:t>ашылған</a:t>
            </a:r>
            <a:r>
              <a:rPr lang="ru-RU" dirty="0" smtClean="0">
                <a:latin typeface="+mj-lt"/>
              </a:rPr>
              <a:t>. </a:t>
            </a:r>
            <a:r>
              <a:rPr lang="ru-RU" dirty="0" err="1" smtClean="0">
                <a:latin typeface="+mj-lt"/>
              </a:rPr>
              <a:t>Оның</a:t>
            </a:r>
            <a:r>
              <a:rPr lang="ru-RU" dirty="0" smtClean="0">
                <a:latin typeface="+mj-lt"/>
              </a:rPr>
              <a:t> </a:t>
            </a:r>
            <a:r>
              <a:rPr lang="ru-RU" dirty="0" err="1" smtClean="0">
                <a:latin typeface="+mj-lt"/>
              </a:rPr>
              <a:t>негізі</a:t>
            </a:r>
            <a:r>
              <a:rPr lang="ru-RU" dirty="0" smtClean="0">
                <a:latin typeface="+mj-lt"/>
              </a:rPr>
              <a:t> </a:t>
            </a:r>
            <a:r>
              <a:rPr lang="ru-RU" dirty="0" err="1" smtClean="0">
                <a:latin typeface="+mj-lt"/>
              </a:rPr>
              <a:t>бойынша</a:t>
            </a:r>
            <a:r>
              <a:rPr lang="ru-RU" dirty="0" smtClean="0">
                <a:latin typeface="+mj-lt"/>
              </a:rPr>
              <a:t>, Т-</a:t>
            </a:r>
            <a:r>
              <a:rPr lang="ru-RU" dirty="0" err="1" smtClean="0">
                <a:latin typeface="+mj-lt"/>
              </a:rPr>
              <a:t>хелперлер</a:t>
            </a:r>
            <a:r>
              <a:rPr lang="ru-RU" dirty="0" smtClean="0">
                <a:latin typeface="+mj-lt"/>
              </a:rPr>
              <a:t> </a:t>
            </a:r>
            <a:r>
              <a:rPr lang="ru-RU" dirty="0" err="1" smtClean="0">
                <a:latin typeface="+mj-lt"/>
              </a:rPr>
              <a:t>бөгде</a:t>
            </a:r>
            <a:r>
              <a:rPr lang="ru-RU" dirty="0" smtClean="0">
                <a:latin typeface="+mj-lt"/>
              </a:rPr>
              <a:t> </a:t>
            </a:r>
            <a:r>
              <a:rPr lang="ru-RU" dirty="0" err="1" smtClean="0">
                <a:latin typeface="+mj-lt"/>
              </a:rPr>
              <a:t>антигенді</a:t>
            </a:r>
            <a:r>
              <a:rPr lang="ru-RU" dirty="0" smtClean="0">
                <a:latin typeface="+mj-lt"/>
              </a:rPr>
              <a:t> тек </a:t>
            </a:r>
            <a:r>
              <a:rPr lang="ru-RU" dirty="0" err="1" smtClean="0">
                <a:latin typeface="+mj-lt"/>
              </a:rPr>
              <a:t>өз</a:t>
            </a:r>
            <a:r>
              <a:rPr lang="ru-RU" dirty="0" smtClean="0">
                <a:latin typeface="+mj-lt"/>
              </a:rPr>
              <a:t> </a:t>
            </a:r>
            <a:r>
              <a:rPr lang="ru-RU" dirty="0" err="1" smtClean="0">
                <a:latin typeface="+mj-lt"/>
              </a:rPr>
              <a:t>организмнің</a:t>
            </a:r>
            <a:r>
              <a:rPr lang="ru-RU" dirty="0" smtClean="0">
                <a:latin typeface="+mj-lt"/>
              </a:rPr>
              <a:t> </a:t>
            </a:r>
            <a:r>
              <a:rPr lang="en-US" dirty="0" smtClean="0">
                <a:latin typeface="+mj-lt"/>
              </a:rPr>
              <a:t>HLA II </a:t>
            </a:r>
            <a:r>
              <a:rPr lang="ru-RU" dirty="0" smtClean="0">
                <a:latin typeface="+mj-lt"/>
              </a:rPr>
              <a:t>класс </a:t>
            </a:r>
            <a:r>
              <a:rPr lang="ru-RU" dirty="0" err="1" smtClean="0">
                <a:latin typeface="+mj-lt"/>
              </a:rPr>
              <a:t>антигендерімен</a:t>
            </a:r>
            <a:r>
              <a:rPr lang="ru-RU" dirty="0" smtClean="0">
                <a:latin typeface="+mj-lt"/>
              </a:rPr>
              <a:t> комплекс </a:t>
            </a:r>
            <a:r>
              <a:rPr lang="ru-RU" dirty="0" err="1" smtClean="0">
                <a:latin typeface="+mj-lt"/>
              </a:rPr>
              <a:t>түрінде</a:t>
            </a:r>
            <a:r>
              <a:rPr lang="ru-RU" dirty="0" smtClean="0">
                <a:latin typeface="+mj-lt"/>
              </a:rPr>
              <a:t> </a:t>
            </a:r>
            <a:r>
              <a:rPr lang="ru-RU" dirty="0" err="1" smtClean="0">
                <a:latin typeface="+mj-lt"/>
              </a:rPr>
              <a:t>ғана</a:t>
            </a:r>
            <a:r>
              <a:rPr lang="ru-RU" dirty="0" smtClean="0">
                <a:latin typeface="+mj-lt"/>
              </a:rPr>
              <a:t> </a:t>
            </a:r>
            <a:r>
              <a:rPr lang="ru-RU" dirty="0" err="1" smtClean="0">
                <a:latin typeface="+mj-lt"/>
              </a:rPr>
              <a:t>тануына</a:t>
            </a:r>
            <a:r>
              <a:rPr lang="ru-RU" dirty="0" smtClean="0">
                <a:latin typeface="+mj-lt"/>
              </a:rPr>
              <a:t> </a:t>
            </a:r>
            <a:r>
              <a:rPr lang="ru-RU" dirty="0" err="1" smtClean="0">
                <a:latin typeface="+mj-lt"/>
              </a:rPr>
              <a:t>кабілеті</a:t>
            </a:r>
            <a:r>
              <a:rPr lang="ru-RU" dirty="0" smtClean="0">
                <a:latin typeface="+mj-lt"/>
              </a:rPr>
              <a:t> бар </a:t>
            </a:r>
            <a:r>
              <a:rPr lang="ru-RU" dirty="0" err="1" smtClean="0">
                <a:latin typeface="+mj-lt"/>
              </a:rPr>
              <a:t>екені</a:t>
            </a:r>
            <a:r>
              <a:rPr lang="ru-RU" dirty="0" smtClean="0">
                <a:latin typeface="+mj-lt"/>
              </a:rPr>
              <a:t> </a:t>
            </a:r>
            <a:r>
              <a:rPr lang="ru-RU" dirty="0" err="1" smtClean="0">
                <a:latin typeface="+mj-lt"/>
              </a:rPr>
              <a:t>анықталған</a:t>
            </a:r>
            <a:endParaRPr lang="ru-RU" dirty="0" smtClean="0">
              <a:latin typeface="+mj-lt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en-US" dirty="0" smtClean="0">
                <a:latin typeface="+mj-lt"/>
              </a:rPr>
              <a:t>HLA III </a:t>
            </a:r>
            <a:r>
              <a:rPr lang="ru-RU" dirty="0" smtClean="0">
                <a:latin typeface="+mj-lt"/>
              </a:rPr>
              <a:t>класс </a:t>
            </a:r>
            <a:r>
              <a:rPr lang="ru-RU" dirty="0" err="1" smtClean="0">
                <a:latin typeface="+mj-lt"/>
              </a:rPr>
              <a:t>антигендерге</a:t>
            </a:r>
            <a:r>
              <a:rPr lang="ru-RU" dirty="0" smtClean="0">
                <a:latin typeface="+mj-lt"/>
              </a:rPr>
              <a:t> комплемент </a:t>
            </a:r>
            <a:r>
              <a:rPr lang="ru-RU" dirty="0" err="1" smtClean="0">
                <a:latin typeface="+mj-lt"/>
              </a:rPr>
              <a:t>жүйесінің</a:t>
            </a:r>
            <a:r>
              <a:rPr lang="ru-RU" dirty="0" smtClean="0">
                <a:latin typeface="+mj-lt"/>
              </a:rPr>
              <a:t> </a:t>
            </a:r>
            <a:r>
              <a:rPr lang="ru-RU" dirty="0" err="1" smtClean="0">
                <a:latin typeface="+mj-lt"/>
              </a:rPr>
              <a:t>нәруыздары</a:t>
            </a:r>
            <a:r>
              <a:rPr lang="ru-RU" dirty="0" smtClean="0">
                <a:latin typeface="+mj-lt"/>
              </a:rPr>
              <a:t> (С2, С4 – </a:t>
            </a:r>
            <a:r>
              <a:rPr lang="ru-RU" dirty="0" err="1" smtClean="0">
                <a:latin typeface="+mj-lt"/>
              </a:rPr>
              <a:t>комплементт</a:t>
            </a:r>
            <a:r>
              <a:rPr lang="en-US" dirty="0" err="1" smtClean="0">
                <a:latin typeface="+mj-lt"/>
              </a:rPr>
              <a:t>i</a:t>
            </a:r>
            <a:r>
              <a:rPr lang="ru-RU" dirty="0" smtClean="0">
                <a:latin typeface="+mj-lt"/>
              </a:rPr>
              <a:t>ң </a:t>
            </a:r>
            <a:r>
              <a:rPr lang="ru-RU" dirty="0" err="1" smtClean="0">
                <a:latin typeface="+mj-lt"/>
              </a:rPr>
              <a:t>компоненттер</a:t>
            </a:r>
            <a:r>
              <a:rPr lang="en-US" dirty="0" err="1" smtClean="0">
                <a:latin typeface="+mj-lt"/>
              </a:rPr>
              <a:t>i</a:t>
            </a:r>
            <a:r>
              <a:rPr lang="en-US" dirty="0" smtClean="0">
                <a:latin typeface="+mj-lt"/>
              </a:rPr>
              <a:t>) </a:t>
            </a:r>
            <a:r>
              <a:rPr lang="ru-RU" dirty="0" smtClean="0">
                <a:latin typeface="+mj-lt"/>
              </a:rPr>
              <a:t>мен В</a:t>
            </a:r>
            <a:r>
              <a:rPr lang="en-US" dirty="0" smtClean="0">
                <a:latin typeface="+mj-lt"/>
              </a:rPr>
              <a:t>f – </a:t>
            </a:r>
            <a:r>
              <a:rPr lang="ru-RU" dirty="0" err="1" smtClean="0">
                <a:latin typeface="+mj-lt"/>
              </a:rPr>
              <a:t>пропердин</a:t>
            </a:r>
            <a:r>
              <a:rPr lang="ru-RU" dirty="0" smtClean="0">
                <a:latin typeface="+mj-lt"/>
              </a:rPr>
              <a:t> </a:t>
            </a:r>
            <a:r>
              <a:rPr lang="ru-RU" dirty="0" err="1" smtClean="0">
                <a:latin typeface="+mj-lt"/>
              </a:rPr>
              <a:t>жүйес</a:t>
            </a:r>
            <a:r>
              <a:rPr lang="en-US" dirty="0" err="1" smtClean="0">
                <a:latin typeface="+mj-lt"/>
              </a:rPr>
              <a:t>i</a:t>
            </a:r>
            <a:r>
              <a:rPr lang="ru-RU" dirty="0" smtClean="0">
                <a:latin typeface="+mj-lt"/>
              </a:rPr>
              <a:t>н</a:t>
            </a:r>
            <a:r>
              <a:rPr lang="en-US" dirty="0" err="1" smtClean="0">
                <a:latin typeface="+mj-lt"/>
              </a:rPr>
              <a:t>i</a:t>
            </a:r>
            <a:r>
              <a:rPr lang="ru-RU" dirty="0" smtClean="0">
                <a:latin typeface="+mj-lt"/>
              </a:rPr>
              <a:t>ң </a:t>
            </a:r>
            <a:r>
              <a:rPr lang="ru-RU" dirty="0" err="1" smtClean="0">
                <a:latin typeface="+mj-lt"/>
              </a:rPr>
              <a:t>Вфакторы</a:t>
            </a:r>
            <a:r>
              <a:rPr lang="ru-RU" dirty="0" smtClean="0">
                <a:latin typeface="+mj-lt"/>
              </a:rPr>
              <a:t> </a:t>
            </a:r>
            <a:r>
              <a:rPr lang="ru-RU" dirty="0" err="1" smtClean="0">
                <a:latin typeface="+mj-lt"/>
              </a:rPr>
              <a:t>жатады</a:t>
            </a:r>
            <a:r>
              <a:rPr lang="ru-RU" dirty="0" smtClean="0">
                <a:latin typeface="+mj-lt"/>
              </a:rPr>
              <a:t>. С2 мен </a:t>
            </a:r>
            <a:r>
              <a:rPr lang="ru-RU" dirty="0" err="1" smtClean="0">
                <a:latin typeface="+mj-lt"/>
              </a:rPr>
              <a:t>пропердиндік</a:t>
            </a:r>
            <a:r>
              <a:rPr lang="ru-RU" dirty="0" smtClean="0">
                <a:latin typeface="+mj-lt"/>
              </a:rPr>
              <a:t> фактор – </a:t>
            </a:r>
            <a:r>
              <a:rPr lang="ru-RU" dirty="0" err="1" smtClean="0">
                <a:latin typeface="+mj-lt"/>
              </a:rPr>
              <a:t>молекулалық</a:t>
            </a:r>
            <a:r>
              <a:rPr lang="ru-RU" dirty="0" smtClean="0">
                <a:latin typeface="+mj-lt"/>
              </a:rPr>
              <a:t> </a:t>
            </a:r>
            <a:r>
              <a:rPr lang="ru-RU" dirty="0" err="1" smtClean="0">
                <a:latin typeface="+mj-lt"/>
              </a:rPr>
              <a:t>деңгейі</a:t>
            </a:r>
            <a:r>
              <a:rPr lang="ru-RU" dirty="0" smtClean="0">
                <a:latin typeface="+mj-lt"/>
              </a:rPr>
              <a:t> 100 </a:t>
            </a:r>
            <a:r>
              <a:rPr lang="ru-RU" dirty="0" err="1" smtClean="0">
                <a:latin typeface="+mj-lt"/>
              </a:rPr>
              <a:t>және</a:t>
            </a:r>
            <a:r>
              <a:rPr lang="ru-RU" dirty="0" smtClean="0">
                <a:latin typeface="+mj-lt"/>
              </a:rPr>
              <a:t> 90 </a:t>
            </a:r>
            <a:r>
              <a:rPr lang="ru-RU" dirty="0" err="1" smtClean="0">
                <a:latin typeface="+mj-lt"/>
              </a:rPr>
              <a:t>кД</a:t>
            </a:r>
            <a:r>
              <a:rPr lang="ru-RU" dirty="0" smtClean="0">
                <a:latin typeface="+mj-lt"/>
              </a:rPr>
              <a:t> </a:t>
            </a:r>
            <a:r>
              <a:rPr lang="ru-RU" dirty="0" err="1" smtClean="0">
                <a:latin typeface="+mj-lt"/>
              </a:rPr>
              <a:t>тұратын</a:t>
            </a:r>
            <a:r>
              <a:rPr lang="ru-RU" dirty="0" smtClean="0">
                <a:latin typeface="+mj-lt"/>
              </a:rPr>
              <a:t> </a:t>
            </a:r>
            <a:r>
              <a:rPr lang="ru-RU" dirty="0" err="1" smtClean="0">
                <a:latin typeface="+mj-lt"/>
              </a:rPr>
              <a:t>протеиндердің</a:t>
            </a:r>
            <a:r>
              <a:rPr lang="ru-RU" dirty="0" smtClean="0">
                <a:latin typeface="+mj-lt"/>
              </a:rPr>
              <a:t> </a:t>
            </a:r>
            <a:r>
              <a:rPr lang="ru-RU" dirty="0" err="1" smtClean="0">
                <a:latin typeface="+mj-lt"/>
              </a:rPr>
              <a:t>бірлікті</a:t>
            </a:r>
            <a:r>
              <a:rPr lang="ru-RU" dirty="0" smtClean="0">
                <a:latin typeface="+mj-lt"/>
              </a:rPr>
              <a:t> </a:t>
            </a:r>
            <a:r>
              <a:rPr lang="ru-RU" dirty="0" err="1" smtClean="0">
                <a:latin typeface="+mj-lt"/>
              </a:rPr>
              <a:t>пептидтік</a:t>
            </a:r>
            <a:r>
              <a:rPr lang="ru-RU" dirty="0" smtClean="0">
                <a:latin typeface="+mj-lt"/>
              </a:rPr>
              <a:t> </a:t>
            </a:r>
            <a:r>
              <a:rPr lang="ru-RU" dirty="0" err="1" smtClean="0">
                <a:latin typeface="+mj-lt"/>
              </a:rPr>
              <a:t>тізбектері</a:t>
            </a:r>
            <a:r>
              <a:rPr lang="ru-RU" dirty="0" smtClean="0">
                <a:latin typeface="+mj-lt"/>
              </a:rPr>
              <a:t> </a:t>
            </a:r>
            <a:r>
              <a:rPr lang="ru-RU" dirty="0" err="1" smtClean="0">
                <a:latin typeface="+mj-lt"/>
              </a:rPr>
              <a:t>болып</a:t>
            </a:r>
            <a:r>
              <a:rPr lang="ru-RU" dirty="0" smtClean="0">
                <a:latin typeface="+mj-lt"/>
              </a:rPr>
              <a:t> </a:t>
            </a:r>
            <a:r>
              <a:rPr lang="ru-RU" dirty="0" err="1" smtClean="0">
                <a:latin typeface="+mj-lt"/>
              </a:rPr>
              <a:t>келеді</a:t>
            </a:r>
            <a:r>
              <a:rPr lang="ru-RU" dirty="0" smtClean="0">
                <a:latin typeface="+mj-lt"/>
              </a:rPr>
              <a:t>. С4 – </a:t>
            </a:r>
            <a:r>
              <a:rPr lang="ru-RU" dirty="0" err="1" smtClean="0">
                <a:latin typeface="+mj-lt"/>
              </a:rPr>
              <a:t>дисульфидтік</a:t>
            </a:r>
            <a:r>
              <a:rPr lang="ru-RU" dirty="0" smtClean="0">
                <a:latin typeface="+mj-lt"/>
              </a:rPr>
              <a:t> </a:t>
            </a:r>
            <a:r>
              <a:rPr lang="ru-RU" dirty="0" err="1" smtClean="0">
                <a:latin typeface="+mj-lt"/>
              </a:rPr>
              <a:t>көпірмен</a:t>
            </a:r>
            <a:r>
              <a:rPr lang="ru-RU" dirty="0" smtClean="0">
                <a:latin typeface="+mj-lt"/>
              </a:rPr>
              <a:t> </a:t>
            </a:r>
            <a:r>
              <a:rPr lang="ru-RU" dirty="0" err="1" smtClean="0">
                <a:latin typeface="+mj-lt"/>
              </a:rPr>
              <a:t>байланысқан</a:t>
            </a:r>
            <a:r>
              <a:rPr lang="ru-RU" dirty="0" smtClean="0">
                <a:latin typeface="+mj-lt"/>
              </a:rPr>
              <a:t> </a:t>
            </a:r>
            <a:r>
              <a:rPr lang="ru-RU" dirty="0" err="1" smtClean="0">
                <a:latin typeface="+mj-lt"/>
              </a:rPr>
              <a:t>үш</a:t>
            </a:r>
            <a:r>
              <a:rPr lang="ru-RU" dirty="0" smtClean="0">
                <a:latin typeface="+mj-lt"/>
              </a:rPr>
              <a:t> </a:t>
            </a:r>
            <a:r>
              <a:rPr lang="ru-RU" dirty="0" err="1" smtClean="0">
                <a:latin typeface="+mj-lt"/>
              </a:rPr>
              <a:t>тізбектен</a:t>
            </a:r>
            <a:r>
              <a:rPr lang="ru-RU" dirty="0" smtClean="0">
                <a:latin typeface="+mj-lt"/>
              </a:rPr>
              <a:t> </a:t>
            </a:r>
            <a:r>
              <a:rPr lang="ru-RU" dirty="0" err="1" smtClean="0">
                <a:latin typeface="+mj-lt"/>
              </a:rPr>
              <a:t>тұрады</a:t>
            </a:r>
            <a:r>
              <a:rPr lang="ru-RU" dirty="0" smtClean="0">
                <a:latin typeface="+mj-lt"/>
              </a:rPr>
              <a:t>: 95 </a:t>
            </a:r>
            <a:r>
              <a:rPr lang="ru-RU" dirty="0" err="1" smtClean="0">
                <a:latin typeface="+mj-lt"/>
              </a:rPr>
              <a:t>кД</a:t>
            </a:r>
            <a:r>
              <a:rPr lang="ru-RU" dirty="0" smtClean="0">
                <a:latin typeface="+mj-lt"/>
              </a:rPr>
              <a:t>-қ </a:t>
            </a:r>
            <a:r>
              <a:rPr lang="el-GR" dirty="0" smtClean="0">
                <a:latin typeface="+mj-lt"/>
              </a:rPr>
              <a:t>α –</a:t>
            </a:r>
            <a:r>
              <a:rPr lang="ru-RU" dirty="0" err="1" smtClean="0">
                <a:latin typeface="+mj-lt"/>
              </a:rPr>
              <a:t>тізбек</a:t>
            </a:r>
            <a:r>
              <a:rPr lang="ru-RU" dirty="0" smtClean="0">
                <a:latin typeface="+mj-lt"/>
              </a:rPr>
              <a:t>, 75 </a:t>
            </a:r>
            <a:r>
              <a:rPr lang="ru-RU" dirty="0" err="1" smtClean="0">
                <a:latin typeface="+mj-lt"/>
              </a:rPr>
              <a:t>кД</a:t>
            </a:r>
            <a:r>
              <a:rPr lang="ru-RU" dirty="0" smtClean="0">
                <a:latin typeface="+mj-lt"/>
              </a:rPr>
              <a:t>-қ </a:t>
            </a:r>
            <a:r>
              <a:rPr lang="el-GR" dirty="0" smtClean="0">
                <a:latin typeface="+mj-lt"/>
              </a:rPr>
              <a:t>β-</a:t>
            </a:r>
            <a:r>
              <a:rPr lang="ru-RU" dirty="0" err="1" smtClean="0">
                <a:latin typeface="+mj-lt"/>
              </a:rPr>
              <a:t>тізбек</a:t>
            </a:r>
            <a:r>
              <a:rPr lang="ru-RU" dirty="0" smtClean="0">
                <a:latin typeface="+mj-lt"/>
              </a:rPr>
              <a:t> </a:t>
            </a:r>
            <a:r>
              <a:rPr lang="ru-RU" dirty="0" err="1" smtClean="0">
                <a:latin typeface="+mj-lt"/>
              </a:rPr>
              <a:t>және</a:t>
            </a:r>
            <a:r>
              <a:rPr lang="ru-RU" dirty="0" smtClean="0">
                <a:latin typeface="+mj-lt"/>
              </a:rPr>
              <a:t> 30 </a:t>
            </a:r>
            <a:r>
              <a:rPr lang="ru-RU" dirty="0" err="1" smtClean="0">
                <a:latin typeface="+mj-lt"/>
              </a:rPr>
              <a:t>кД</a:t>
            </a:r>
            <a:r>
              <a:rPr lang="ru-RU" dirty="0" smtClean="0">
                <a:latin typeface="+mj-lt"/>
              </a:rPr>
              <a:t>-қ </a:t>
            </a:r>
            <a:r>
              <a:rPr lang="el-GR" dirty="0" smtClean="0">
                <a:latin typeface="+mj-lt"/>
              </a:rPr>
              <a:t>γ-</a:t>
            </a:r>
            <a:r>
              <a:rPr lang="ru-RU" dirty="0" err="1" smtClean="0">
                <a:latin typeface="+mj-lt"/>
              </a:rPr>
              <a:t>тізбек</a:t>
            </a:r>
            <a:r>
              <a:rPr lang="ru-RU" dirty="0" smtClean="0">
                <a:latin typeface="+mj-lt"/>
              </a:rPr>
              <a:t>. </a:t>
            </a:r>
            <a:r>
              <a:rPr lang="ru-RU" dirty="0" err="1" smtClean="0">
                <a:latin typeface="+mj-lt"/>
              </a:rPr>
              <a:t>Толық</a:t>
            </a:r>
            <a:r>
              <a:rPr lang="ru-RU" dirty="0" smtClean="0">
                <a:latin typeface="+mj-lt"/>
              </a:rPr>
              <a:t> </a:t>
            </a:r>
            <a:r>
              <a:rPr lang="ru-RU" dirty="0" err="1" smtClean="0">
                <a:latin typeface="+mj-lt"/>
              </a:rPr>
              <a:t>молекуланың</a:t>
            </a:r>
            <a:r>
              <a:rPr lang="ru-RU" dirty="0" smtClean="0">
                <a:latin typeface="+mj-lt"/>
              </a:rPr>
              <a:t> </a:t>
            </a:r>
            <a:r>
              <a:rPr lang="ru-RU" dirty="0" err="1" smtClean="0">
                <a:latin typeface="+mj-lt"/>
              </a:rPr>
              <a:t>деңгейі</a:t>
            </a:r>
            <a:r>
              <a:rPr lang="ru-RU" dirty="0" smtClean="0">
                <a:latin typeface="+mj-lt"/>
              </a:rPr>
              <a:t> 200 </a:t>
            </a:r>
            <a:r>
              <a:rPr lang="ru-RU" dirty="0" err="1" smtClean="0">
                <a:latin typeface="+mj-lt"/>
              </a:rPr>
              <a:t>кД-ға</a:t>
            </a:r>
            <a:r>
              <a:rPr lang="ru-RU" dirty="0" smtClean="0">
                <a:latin typeface="+mj-lt"/>
              </a:rPr>
              <a:t> </a:t>
            </a:r>
            <a:r>
              <a:rPr lang="ru-RU" dirty="0" err="1" smtClean="0">
                <a:latin typeface="+mj-lt"/>
              </a:rPr>
              <a:t>тең</a:t>
            </a:r>
            <a:r>
              <a:rPr lang="ru-RU" dirty="0" smtClean="0">
                <a:latin typeface="+mj-lt"/>
              </a:rPr>
              <a:t>. </a:t>
            </a:r>
            <a:endParaRPr lang="ru-RU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440721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706648" y="885323"/>
            <a:ext cx="10770576" cy="46166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ru-RU" dirty="0" smtClean="0">
              <a:latin typeface="+mj-lt"/>
            </a:endParaRPr>
          </a:p>
          <a:p>
            <a:pPr algn="just"/>
            <a:r>
              <a:rPr lang="ru-RU" dirty="0" smtClean="0">
                <a:latin typeface="+mj-lt"/>
              </a:rPr>
              <a:t> </a:t>
            </a:r>
          </a:p>
          <a:p>
            <a:pPr algn="just"/>
            <a:endParaRPr lang="ru-RU" dirty="0" smtClean="0">
              <a:latin typeface="+mj-lt"/>
            </a:endParaRPr>
          </a:p>
          <a:p>
            <a:pPr marL="342900" indent="-342900" algn="just">
              <a:buFont typeface="+mj-lt"/>
              <a:buAutoNum type="arabicPeriod"/>
            </a:pPr>
            <a:r>
              <a:rPr lang="ru-RU" sz="2000" dirty="0" smtClean="0">
                <a:latin typeface="+mj-lt"/>
              </a:rPr>
              <a:t>МНС </a:t>
            </a:r>
            <a:r>
              <a:rPr lang="ru-RU" sz="2000" dirty="0" err="1" smtClean="0">
                <a:latin typeface="+mj-lt"/>
              </a:rPr>
              <a:t>ұлпалық</a:t>
            </a:r>
            <a:r>
              <a:rPr lang="ru-RU" sz="2000" dirty="0" smtClean="0">
                <a:latin typeface="+mj-lt"/>
              </a:rPr>
              <a:t> </a:t>
            </a:r>
            <a:r>
              <a:rPr lang="ru-RU" sz="2000" dirty="0" err="1" smtClean="0">
                <a:latin typeface="+mj-lt"/>
              </a:rPr>
              <a:t>сәйкестіліктің</a:t>
            </a:r>
            <a:r>
              <a:rPr lang="ru-RU" sz="2000" dirty="0" smtClean="0">
                <a:latin typeface="+mj-lt"/>
              </a:rPr>
              <a:t> </a:t>
            </a:r>
            <a:r>
              <a:rPr lang="ru-RU" sz="2000" dirty="0" err="1" smtClean="0">
                <a:latin typeface="+mj-lt"/>
              </a:rPr>
              <a:t>антигендерін</a:t>
            </a:r>
            <a:r>
              <a:rPr lang="ru-RU" sz="2000" dirty="0" smtClean="0">
                <a:latin typeface="+mj-lt"/>
              </a:rPr>
              <a:t> </a:t>
            </a:r>
            <a:r>
              <a:rPr lang="ru-RU" sz="2000" dirty="0" err="1" smtClean="0">
                <a:latin typeface="+mj-lt"/>
              </a:rPr>
              <a:t>детерминирлейді</a:t>
            </a:r>
            <a:r>
              <a:rPr lang="ru-RU" sz="2000" dirty="0" smtClean="0">
                <a:latin typeface="+mj-lt"/>
              </a:rPr>
              <a:t>, “</a:t>
            </a:r>
            <a:r>
              <a:rPr lang="ru-RU" sz="2000" dirty="0" err="1" smtClean="0">
                <a:latin typeface="+mj-lt"/>
              </a:rPr>
              <a:t>өзіндікін</a:t>
            </a:r>
            <a:r>
              <a:rPr lang="ru-RU" sz="2000" dirty="0" smtClean="0">
                <a:latin typeface="+mj-lt"/>
              </a:rPr>
              <a:t>” </a:t>
            </a:r>
            <a:r>
              <a:rPr lang="ru-RU" sz="2000" dirty="0" err="1" smtClean="0">
                <a:latin typeface="+mj-lt"/>
              </a:rPr>
              <a:t>және</a:t>
            </a:r>
            <a:r>
              <a:rPr lang="ru-RU" sz="2000" dirty="0" smtClean="0">
                <a:latin typeface="+mj-lt"/>
              </a:rPr>
              <a:t> “</a:t>
            </a:r>
            <a:r>
              <a:rPr lang="ru-RU" sz="2000" dirty="0" err="1" smtClean="0">
                <a:latin typeface="+mj-lt"/>
              </a:rPr>
              <a:t>бөтенді</a:t>
            </a:r>
            <a:r>
              <a:rPr lang="ru-RU" sz="2000" dirty="0" smtClean="0">
                <a:latin typeface="+mj-lt"/>
              </a:rPr>
              <a:t>” </a:t>
            </a:r>
            <a:r>
              <a:rPr lang="ru-RU" sz="2000" dirty="0" err="1" smtClean="0">
                <a:latin typeface="+mj-lt"/>
              </a:rPr>
              <a:t>жасушалық</a:t>
            </a:r>
            <a:r>
              <a:rPr lang="ru-RU" sz="2000" dirty="0" smtClean="0">
                <a:latin typeface="+mj-lt"/>
              </a:rPr>
              <a:t> </a:t>
            </a:r>
            <a:r>
              <a:rPr lang="ru-RU" sz="2000" dirty="0" err="1" smtClean="0">
                <a:latin typeface="+mj-lt"/>
              </a:rPr>
              <a:t>танудың</a:t>
            </a:r>
            <a:r>
              <a:rPr lang="ru-RU" sz="2000" dirty="0" smtClean="0">
                <a:latin typeface="+mj-lt"/>
              </a:rPr>
              <a:t> </a:t>
            </a:r>
            <a:r>
              <a:rPr lang="ru-RU" sz="2000" dirty="0" err="1" smtClean="0">
                <a:latin typeface="+mj-lt"/>
              </a:rPr>
              <a:t>үрдістерін</a:t>
            </a:r>
            <a:r>
              <a:rPr lang="ru-RU" sz="2000" dirty="0" smtClean="0">
                <a:latin typeface="+mj-lt"/>
              </a:rPr>
              <a:t> </a:t>
            </a:r>
            <a:r>
              <a:rPr lang="ru-RU" sz="2000" dirty="0" err="1" smtClean="0">
                <a:latin typeface="+mj-lt"/>
              </a:rPr>
              <a:t>индкцирлейді</a:t>
            </a:r>
            <a:r>
              <a:rPr lang="ru-RU" sz="2000" dirty="0" smtClean="0">
                <a:latin typeface="+mj-lt"/>
              </a:rPr>
              <a:t>, </a:t>
            </a:r>
            <a:r>
              <a:rPr lang="ru-RU" sz="2000" dirty="0" err="1" smtClean="0">
                <a:latin typeface="+mj-lt"/>
              </a:rPr>
              <a:t>киллинг</a:t>
            </a:r>
            <a:r>
              <a:rPr lang="ru-RU" sz="2000" dirty="0" smtClean="0">
                <a:latin typeface="+mj-lt"/>
              </a:rPr>
              <a:t> – эффект </a:t>
            </a:r>
            <a:r>
              <a:rPr lang="ru-RU" sz="2000" dirty="0" err="1" smtClean="0">
                <a:latin typeface="+mj-lt"/>
              </a:rPr>
              <a:t>жасушалық</a:t>
            </a:r>
            <a:r>
              <a:rPr lang="ru-RU" sz="2000" dirty="0" smtClean="0">
                <a:latin typeface="+mj-lt"/>
              </a:rPr>
              <a:t> </a:t>
            </a:r>
            <a:r>
              <a:rPr lang="ru-RU" sz="2000" dirty="0" err="1" smtClean="0">
                <a:latin typeface="+mj-lt"/>
              </a:rPr>
              <a:t>байланысының</a:t>
            </a:r>
            <a:r>
              <a:rPr lang="ru-RU" sz="2000" dirty="0" smtClean="0">
                <a:latin typeface="+mj-lt"/>
              </a:rPr>
              <a:t> </a:t>
            </a:r>
            <a:r>
              <a:rPr lang="ru-RU" sz="2000" dirty="0" err="1" smtClean="0">
                <a:latin typeface="+mj-lt"/>
              </a:rPr>
              <a:t>эффекторлы</a:t>
            </a:r>
            <a:r>
              <a:rPr lang="ru-RU" sz="2000" dirty="0" smtClean="0">
                <a:latin typeface="+mj-lt"/>
              </a:rPr>
              <a:t> </a:t>
            </a:r>
            <a:r>
              <a:rPr lang="ru-RU" sz="2000" dirty="0" err="1" smtClean="0">
                <a:latin typeface="+mj-lt"/>
              </a:rPr>
              <a:t>звеносын</a:t>
            </a:r>
            <a:r>
              <a:rPr lang="ru-RU" sz="2000" dirty="0" smtClean="0">
                <a:latin typeface="+mj-lt"/>
              </a:rPr>
              <a:t> </a:t>
            </a:r>
            <a:r>
              <a:rPr lang="ru-RU" sz="2000" dirty="0" err="1" smtClean="0">
                <a:latin typeface="+mj-lt"/>
              </a:rPr>
              <a:t>анықтайды</a:t>
            </a:r>
            <a:r>
              <a:rPr lang="ru-RU" sz="2000" dirty="0" smtClean="0">
                <a:latin typeface="+mj-lt"/>
              </a:rPr>
              <a:t>; </a:t>
            </a:r>
            <a:r>
              <a:rPr lang="en-US" sz="2000" dirty="0" smtClean="0">
                <a:latin typeface="+mj-lt"/>
              </a:rPr>
              <a:t>HLA-</a:t>
            </a:r>
            <a:r>
              <a:rPr lang="ru-RU" sz="2000" dirty="0" smtClean="0">
                <a:latin typeface="+mj-lt"/>
              </a:rPr>
              <a:t>АГ </a:t>
            </a:r>
            <a:r>
              <a:rPr lang="ru-RU" sz="2000" dirty="0" err="1" smtClean="0">
                <a:latin typeface="+mj-lt"/>
              </a:rPr>
              <a:t>молекулалары</a:t>
            </a:r>
            <a:r>
              <a:rPr lang="ru-RU" sz="2000" dirty="0" smtClean="0">
                <a:latin typeface="+mj-lt"/>
              </a:rPr>
              <a:t> </a:t>
            </a:r>
            <a:r>
              <a:rPr lang="ru-RU" sz="2000" dirty="0" err="1" smtClean="0">
                <a:latin typeface="+mj-lt"/>
              </a:rPr>
              <a:t>жасушалық</a:t>
            </a:r>
            <a:r>
              <a:rPr lang="ru-RU" sz="2000" dirty="0" smtClean="0">
                <a:latin typeface="+mj-lt"/>
              </a:rPr>
              <a:t> </a:t>
            </a:r>
            <a:r>
              <a:rPr lang="ru-RU" sz="2000" dirty="0" err="1" smtClean="0">
                <a:latin typeface="+mj-lt"/>
              </a:rPr>
              <a:t>байланыстарының</a:t>
            </a:r>
            <a:r>
              <a:rPr lang="ru-RU" sz="2000" dirty="0" smtClean="0">
                <a:latin typeface="+mj-lt"/>
              </a:rPr>
              <a:t> </a:t>
            </a:r>
            <a:r>
              <a:rPr lang="ru-RU" sz="2000" dirty="0" err="1" smtClean="0">
                <a:latin typeface="+mj-lt"/>
              </a:rPr>
              <a:t>әртүрлі</a:t>
            </a:r>
            <a:r>
              <a:rPr lang="ru-RU" sz="2000" dirty="0" smtClean="0">
                <a:latin typeface="+mj-lt"/>
              </a:rPr>
              <a:t> </a:t>
            </a:r>
            <a:r>
              <a:rPr lang="ru-RU" sz="2000" dirty="0" err="1" smtClean="0">
                <a:latin typeface="+mj-lt"/>
              </a:rPr>
              <a:t>звенолары</a:t>
            </a:r>
            <a:r>
              <a:rPr lang="ru-RU" sz="2000" dirty="0" smtClean="0">
                <a:latin typeface="+mj-lt"/>
              </a:rPr>
              <a:t> </a:t>
            </a:r>
            <a:r>
              <a:rPr lang="ru-RU" sz="2000" dirty="0" err="1" smtClean="0">
                <a:latin typeface="+mj-lt"/>
              </a:rPr>
              <a:t>үшін</a:t>
            </a:r>
            <a:r>
              <a:rPr lang="ru-RU" sz="2000" dirty="0" smtClean="0">
                <a:latin typeface="+mj-lt"/>
              </a:rPr>
              <a:t> </a:t>
            </a:r>
            <a:r>
              <a:rPr lang="ru-RU" sz="2000" dirty="0" err="1" smtClean="0">
                <a:latin typeface="+mj-lt"/>
              </a:rPr>
              <a:t>нысана</a:t>
            </a:r>
            <a:r>
              <a:rPr lang="ru-RU" sz="2000" dirty="0" smtClean="0">
                <a:latin typeface="+mj-lt"/>
              </a:rPr>
              <a:t> </a:t>
            </a:r>
            <a:r>
              <a:rPr lang="ru-RU" sz="2000" dirty="0" err="1" smtClean="0">
                <a:latin typeface="+mj-lt"/>
              </a:rPr>
              <a:t>болып</a:t>
            </a:r>
            <a:r>
              <a:rPr lang="ru-RU" sz="2000" dirty="0" smtClean="0">
                <a:latin typeface="+mj-lt"/>
              </a:rPr>
              <a:t> </a:t>
            </a:r>
            <a:r>
              <a:rPr lang="ru-RU" sz="2000" dirty="0" err="1" smtClean="0">
                <a:latin typeface="+mj-lt"/>
              </a:rPr>
              <a:t>табылады</a:t>
            </a:r>
            <a:r>
              <a:rPr lang="ru-RU" sz="2000" dirty="0" smtClean="0">
                <a:latin typeface="+mj-lt"/>
              </a:rPr>
              <a:t> (</a:t>
            </a:r>
            <a:r>
              <a:rPr lang="ru-RU" sz="2000" dirty="0" err="1" smtClean="0">
                <a:latin typeface="+mj-lt"/>
              </a:rPr>
              <a:t>олар</a:t>
            </a:r>
            <a:r>
              <a:rPr lang="ru-RU" sz="2000" dirty="0" smtClean="0">
                <a:latin typeface="+mj-lt"/>
              </a:rPr>
              <a:t> ИКК-</a:t>
            </a:r>
            <a:r>
              <a:rPr lang="ru-RU" sz="2000" dirty="0" err="1" smtClean="0">
                <a:latin typeface="+mj-lt"/>
              </a:rPr>
              <a:t>ның</a:t>
            </a:r>
            <a:r>
              <a:rPr lang="ru-RU" sz="2000" dirty="0" smtClean="0">
                <a:latin typeface="+mj-lt"/>
              </a:rPr>
              <a:t> </a:t>
            </a:r>
            <a:r>
              <a:rPr lang="ru-RU" sz="2000" dirty="0" err="1" smtClean="0">
                <a:latin typeface="+mj-lt"/>
              </a:rPr>
              <a:t>беткей</a:t>
            </a:r>
            <a:r>
              <a:rPr lang="ru-RU" sz="2000" dirty="0" smtClean="0">
                <a:latin typeface="+mj-lt"/>
              </a:rPr>
              <a:t> </a:t>
            </a:r>
            <a:r>
              <a:rPr lang="ru-RU" sz="2000" dirty="0" err="1" smtClean="0">
                <a:latin typeface="+mj-lt"/>
              </a:rPr>
              <a:t>құрылымдары</a:t>
            </a:r>
            <a:r>
              <a:rPr lang="ru-RU" sz="2000" dirty="0" smtClean="0">
                <a:latin typeface="+mj-lt"/>
              </a:rPr>
              <a:t> </a:t>
            </a:r>
            <a:r>
              <a:rPr lang="ru-RU" sz="2000" dirty="0" err="1" smtClean="0">
                <a:latin typeface="+mj-lt"/>
              </a:rPr>
              <a:t>болып</a:t>
            </a:r>
            <a:r>
              <a:rPr lang="ru-RU" sz="2000" dirty="0" smtClean="0">
                <a:latin typeface="+mj-lt"/>
              </a:rPr>
              <a:t> </a:t>
            </a:r>
            <a:r>
              <a:rPr lang="ru-RU" sz="2000" dirty="0" err="1" smtClean="0">
                <a:latin typeface="+mj-lt"/>
              </a:rPr>
              <a:t>табылады</a:t>
            </a:r>
            <a:r>
              <a:rPr lang="ru-RU" sz="2000" dirty="0" smtClean="0">
                <a:latin typeface="+mj-lt"/>
              </a:rPr>
              <a:t>);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en-US" sz="2000" dirty="0" smtClean="0">
                <a:latin typeface="+mj-lt"/>
              </a:rPr>
              <a:t>HLA </a:t>
            </a:r>
            <a:r>
              <a:rPr lang="ru-RU" sz="2000" dirty="0" err="1" smtClean="0">
                <a:latin typeface="+mj-lt"/>
              </a:rPr>
              <a:t>антигендері</a:t>
            </a:r>
            <a:r>
              <a:rPr lang="ru-RU" sz="2000" dirty="0" smtClean="0">
                <a:latin typeface="+mj-lt"/>
              </a:rPr>
              <a:t> </a:t>
            </a:r>
            <a:r>
              <a:rPr lang="ru-RU" sz="2000" dirty="0" err="1" smtClean="0">
                <a:latin typeface="+mj-lt"/>
              </a:rPr>
              <a:t>ауруға</a:t>
            </a:r>
            <a:r>
              <a:rPr lang="ru-RU" sz="2000" dirty="0" smtClean="0">
                <a:latin typeface="+mj-lt"/>
              </a:rPr>
              <a:t> </a:t>
            </a:r>
            <a:r>
              <a:rPr lang="ru-RU" sz="2000" dirty="0" err="1" smtClean="0">
                <a:latin typeface="+mj-lt"/>
              </a:rPr>
              <a:t>деген</a:t>
            </a:r>
            <a:r>
              <a:rPr lang="ru-RU" sz="2000" dirty="0" smtClean="0">
                <a:latin typeface="+mj-lt"/>
              </a:rPr>
              <a:t> </a:t>
            </a:r>
            <a:r>
              <a:rPr lang="ru-RU" sz="2000" dirty="0" err="1" smtClean="0">
                <a:latin typeface="+mj-lt"/>
              </a:rPr>
              <a:t>бейімділікті</a:t>
            </a:r>
            <a:r>
              <a:rPr lang="ru-RU" sz="2000" dirty="0" smtClean="0">
                <a:latin typeface="+mj-lt"/>
              </a:rPr>
              <a:t> </a:t>
            </a:r>
            <a:r>
              <a:rPr lang="ru-RU" sz="2000" dirty="0" err="1" smtClean="0">
                <a:latin typeface="+mj-lt"/>
              </a:rPr>
              <a:t>анықтайды</a:t>
            </a:r>
            <a:r>
              <a:rPr lang="ru-RU" sz="2000" dirty="0" smtClean="0">
                <a:latin typeface="+mj-lt"/>
              </a:rPr>
              <a:t>;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ru-RU" sz="2000" dirty="0" smtClean="0">
                <a:latin typeface="+mj-lt"/>
              </a:rPr>
              <a:t>МНС </a:t>
            </a:r>
            <a:r>
              <a:rPr lang="ru-RU" sz="2000" dirty="0" err="1" smtClean="0">
                <a:latin typeface="+mj-lt"/>
              </a:rPr>
              <a:t>киллинг</a:t>
            </a:r>
            <a:r>
              <a:rPr lang="ru-RU" sz="2000" dirty="0" smtClean="0">
                <a:latin typeface="+mj-lt"/>
              </a:rPr>
              <a:t> – </a:t>
            </a:r>
            <a:r>
              <a:rPr lang="ru-RU" sz="2000" dirty="0" err="1" smtClean="0">
                <a:latin typeface="+mj-lt"/>
              </a:rPr>
              <a:t>жауаптың</a:t>
            </a:r>
            <a:r>
              <a:rPr lang="ru-RU" sz="2000" dirty="0" smtClean="0">
                <a:latin typeface="+mj-lt"/>
              </a:rPr>
              <a:t> </a:t>
            </a:r>
            <a:r>
              <a:rPr lang="ru-RU" sz="2000" dirty="0" err="1" smtClean="0">
                <a:latin typeface="+mj-lt"/>
              </a:rPr>
              <a:t>интенсивтілігін</a:t>
            </a:r>
            <a:r>
              <a:rPr lang="ru-RU" sz="2000" dirty="0" smtClean="0">
                <a:latin typeface="+mj-lt"/>
              </a:rPr>
              <a:t> </a:t>
            </a:r>
            <a:r>
              <a:rPr lang="ru-RU" sz="2000" dirty="0" err="1" smtClean="0">
                <a:latin typeface="+mj-lt"/>
              </a:rPr>
              <a:t>және</a:t>
            </a:r>
            <a:r>
              <a:rPr lang="ru-RU" sz="2000" dirty="0" smtClean="0">
                <a:latin typeface="+mj-lt"/>
              </a:rPr>
              <a:t> </a:t>
            </a:r>
            <a:r>
              <a:rPr lang="ru-RU" sz="2000" dirty="0" err="1" smtClean="0">
                <a:latin typeface="+mj-lt"/>
              </a:rPr>
              <a:t>бласттүзілу</a:t>
            </a:r>
            <a:r>
              <a:rPr lang="ru-RU" sz="2000" dirty="0" smtClean="0">
                <a:latin typeface="+mj-lt"/>
              </a:rPr>
              <a:t>, </a:t>
            </a:r>
            <a:r>
              <a:rPr lang="ru-RU" sz="2000" dirty="0" err="1" smtClean="0">
                <a:latin typeface="+mj-lt"/>
              </a:rPr>
              <a:t>антидене</a:t>
            </a:r>
            <a:r>
              <a:rPr lang="ru-RU" sz="2000" dirty="0" smtClean="0">
                <a:latin typeface="+mj-lt"/>
              </a:rPr>
              <a:t> </a:t>
            </a:r>
            <a:r>
              <a:rPr lang="ru-RU" sz="2000" dirty="0" err="1" smtClean="0">
                <a:latin typeface="+mj-lt"/>
              </a:rPr>
              <a:t>генезінің</a:t>
            </a:r>
            <a:r>
              <a:rPr lang="ru-RU" sz="2000" dirty="0" smtClean="0">
                <a:latin typeface="+mj-lt"/>
              </a:rPr>
              <a:t> </a:t>
            </a:r>
            <a:r>
              <a:rPr lang="ru-RU" sz="2000" dirty="0" err="1" smtClean="0">
                <a:latin typeface="+mj-lt"/>
              </a:rPr>
              <a:t>деңгейін</a:t>
            </a:r>
            <a:r>
              <a:rPr lang="ru-RU" sz="2000" dirty="0" smtClean="0">
                <a:latin typeface="+mj-lt"/>
              </a:rPr>
              <a:t> </a:t>
            </a:r>
            <a:r>
              <a:rPr lang="ru-RU" sz="2000" dirty="0" err="1" smtClean="0">
                <a:latin typeface="+mj-lt"/>
              </a:rPr>
              <a:t>анықтай</a:t>
            </a:r>
            <a:r>
              <a:rPr lang="ru-RU" sz="2000" dirty="0" smtClean="0">
                <a:latin typeface="+mj-lt"/>
              </a:rPr>
              <a:t> </a:t>
            </a:r>
            <a:r>
              <a:rPr lang="ru-RU" sz="2000" dirty="0" err="1" smtClean="0">
                <a:latin typeface="+mj-lt"/>
              </a:rPr>
              <a:t>отырып</a:t>
            </a:r>
            <a:r>
              <a:rPr lang="ru-RU" sz="2000" dirty="0" smtClean="0">
                <a:latin typeface="+mj-lt"/>
              </a:rPr>
              <a:t>, </a:t>
            </a:r>
            <a:r>
              <a:rPr lang="ru-RU" sz="2000" dirty="0" err="1" smtClean="0">
                <a:latin typeface="+mj-lt"/>
              </a:rPr>
              <a:t>ағзаның</a:t>
            </a:r>
            <a:r>
              <a:rPr lang="ru-RU" sz="2000" dirty="0" smtClean="0">
                <a:latin typeface="+mj-lt"/>
              </a:rPr>
              <a:t> </a:t>
            </a:r>
            <a:r>
              <a:rPr lang="ru-RU" sz="2000" dirty="0" err="1" smtClean="0">
                <a:latin typeface="+mj-lt"/>
              </a:rPr>
              <a:t>иммунды</a:t>
            </a:r>
            <a:r>
              <a:rPr lang="ru-RU" sz="2000" dirty="0" smtClean="0">
                <a:latin typeface="+mj-lt"/>
              </a:rPr>
              <a:t> </a:t>
            </a:r>
            <a:r>
              <a:rPr lang="ru-RU" sz="2000" dirty="0" err="1" smtClean="0">
                <a:latin typeface="+mj-lt"/>
              </a:rPr>
              <a:t>статусының</a:t>
            </a:r>
            <a:r>
              <a:rPr lang="ru-RU" sz="2000" dirty="0" smtClean="0">
                <a:latin typeface="+mj-lt"/>
              </a:rPr>
              <a:t> </a:t>
            </a:r>
            <a:r>
              <a:rPr lang="ru-RU" sz="2000" dirty="0" err="1" smtClean="0">
                <a:latin typeface="+mj-lt"/>
              </a:rPr>
              <a:t>сипатын</a:t>
            </a:r>
            <a:r>
              <a:rPr lang="ru-RU" sz="2000" dirty="0" smtClean="0">
                <a:latin typeface="+mj-lt"/>
              </a:rPr>
              <a:t> </a:t>
            </a:r>
            <a:r>
              <a:rPr lang="ru-RU" sz="2000" dirty="0" err="1" smtClean="0">
                <a:latin typeface="+mj-lt"/>
              </a:rPr>
              <a:t>және</a:t>
            </a:r>
            <a:r>
              <a:rPr lang="ru-RU" sz="2000" dirty="0" smtClean="0">
                <a:latin typeface="+mj-lt"/>
              </a:rPr>
              <a:t> </a:t>
            </a:r>
            <a:r>
              <a:rPr lang="ru-RU" sz="2000" dirty="0" err="1" smtClean="0">
                <a:latin typeface="+mj-lt"/>
              </a:rPr>
              <a:t>инфекционды</a:t>
            </a:r>
            <a:r>
              <a:rPr lang="ru-RU" sz="2000" dirty="0" smtClean="0">
                <a:latin typeface="+mj-lt"/>
              </a:rPr>
              <a:t> </a:t>
            </a:r>
            <a:r>
              <a:rPr lang="ru-RU" sz="2000" dirty="0" err="1" smtClean="0">
                <a:latin typeface="+mj-lt"/>
              </a:rPr>
              <a:t>және</a:t>
            </a:r>
            <a:r>
              <a:rPr lang="ru-RU" sz="2000" dirty="0" smtClean="0">
                <a:latin typeface="+mj-lt"/>
              </a:rPr>
              <a:t> </a:t>
            </a:r>
            <a:r>
              <a:rPr lang="ru-RU" sz="2000" dirty="0" err="1" smtClean="0">
                <a:latin typeface="+mj-lt"/>
              </a:rPr>
              <a:t>инфекционды</a:t>
            </a:r>
            <a:r>
              <a:rPr lang="ru-RU" sz="2000" dirty="0" smtClean="0">
                <a:latin typeface="+mj-lt"/>
              </a:rPr>
              <a:t> </a:t>
            </a:r>
            <a:r>
              <a:rPr lang="ru-RU" sz="2000" dirty="0" err="1" smtClean="0">
                <a:latin typeface="+mj-lt"/>
              </a:rPr>
              <a:t>емес</a:t>
            </a:r>
            <a:r>
              <a:rPr lang="ru-RU" sz="2000" dirty="0" smtClean="0">
                <a:latin typeface="+mj-lt"/>
              </a:rPr>
              <a:t> </a:t>
            </a:r>
            <a:r>
              <a:rPr lang="ru-RU" sz="2000" dirty="0" err="1" smtClean="0">
                <a:latin typeface="+mj-lt"/>
              </a:rPr>
              <a:t>антигендерге</a:t>
            </a:r>
            <a:r>
              <a:rPr lang="ru-RU" sz="2000" dirty="0" smtClean="0">
                <a:latin typeface="+mj-lt"/>
              </a:rPr>
              <a:t> </a:t>
            </a:r>
            <a:r>
              <a:rPr lang="ru-RU" sz="2000" dirty="0" err="1" smtClean="0">
                <a:latin typeface="+mj-lt"/>
              </a:rPr>
              <a:t>иммунды</a:t>
            </a:r>
            <a:r>
              <a:rPr lang="ru-RU" sz="2000" dirty="0" smtClean="0">
                <a:latin typeface="+mj-lt"/>
              </a:rPr>
              <a:t> </a:t>
            </a:r>
            <a:r>
              <a:rPr lang="ru-RU" sz="2000" dirty="0" err="1" smtClean="0">
                <a:latin typeface="+mj-lt"/>
              </a:rPr>
              <a:t>реакцияның</a:t>
            </a:r>
            <a:r>
              <a:rPr lang="ru-RU" sz="2000" dirty="0" smtClean="0">
                <a:latin typeface="+mj-lt"/>
              </a:rPr>
              <a:t> </a:t>
            </a:r>
            <a:r>
              <a:rPr lang="ru-RU" sz="2000" dirty="0" err="1" smtClean="0">
                <a:latin typeface="+mj-lt"/>
              </a:rPr>
              <a:t>интенсивтілігін</a:t>
            </a:r>
            <a:r>
              <a:rPr lang="ru-RU" sz="2000" dirty="0" smtClean="0">
                <a:latin typeface="+mj-lt"/>
              </a:rPr>
              <a:t> </a:t>
            </a:r>
            <a:r>
              <a:rPr lang="ru-RU" sz="2000" dirty="0" err="1" smtClean="0">
                <a:latin typeface="+mj-lt"/>
              </a:rPr>
              <a:t>анықтайтын</a:t>
            </a:r>
            <a:r>
              <a:rPr lang="ru-RU" sz="2000" dirty="0" smtClean="0">
                <a:latin typeface="+mj-lt"/>
              </a:rPr>
              <a:t> </a:t>
            </a:r>
            <a:r>
              <a:rPr lang="ru-RU" sz="2000" dirty="0" err="1" smtClean="0">
                <a:latin typeface="+mj-lt"/>
              </a:rPr>
              <a:t>иммунды</a:t>
            </a:r>
            <a:r>
              <a:rPr lang="ru-RU" sz="2000" dirty="0" smtClean="0">
                <a:latin typeface="+mj-lt"/>
              </a:rPr>
              <a:t> </a:t>
            </a:r>
            <a:r>
              <a:rPr lang="ru-RU" sz="2000" dirty="0" err="1" smtClean="0">
                <a:latin typeface="+mj-lt"/>
              </a:rPr>
              <a:t>жауаптың</a:t>
            </a:r>
            <a:r>
              <a:rPr lang="ru-RU" sz="2000" dirty="0" smtClean="0">
                <a:latin typeface="+mj-lt"/>
              </a:rPr>
              <a:t> “</a:t>
            </a:r>
            <a:r>
              <a:rPr lang="ru-RU" sz="2000" dirty="0" err="1" smtClean="0">
                <a:latin typeface="+mj-lt"/>
              </a:rPr>
              <a:t>сақтаушы</a:t>
            </a:r>
            <a:r>
              <a:rPr lang="ru-RU" sz="2000" dirty="0" smtClean="0">
                <a:latin typeface="+mj-lt"/>
              </a:rPr>
              <a:t>” </a:t>
            </a:r>
            <a:r>
              <a:rPr lang="ru-RU" sz="2000" dirty="0" err="1" smtClean="0">
                <a:latin typeface="+mj-lt"/>
              </a:rPr>
              <a:t>гендері</a:t>
            </a:r>
            <a:r>
              <a:rPr lang="ru-RU" sz="2000" dirty="0" smtClean="0">
                <a:latin typeface="+mj-lt"/>
              </a:rPr>
              <a:t> (</a:t>
            </a:r>
            <a:r>
              <a:rPr lang="en-US" sz="2000" dirty="0" smtClean="0">
                <a:latin typeface="+mj-lt"/>
              </a:rPr>
              <a:t>JR-</a:t>
            </a:r>
            <a:r>
              <a:rPr lang="ru-RU" sz="2000" dirty="0" smtClean="0">
                <a:latin typeface="+mj-lt"/>
              </a:rPr>
              <a:t>ген) </a:t>
            </a:r>
            <a:r>
              <a:rPr lang="ru-RU" sz="2000" dirty="0" err="1" smtClean="0">
                <a:latin typeface="+mj-lt"/>
              </a:rPr>
              <a:t>болып</a:t>
            </a:r>
            <a:r>
              <a:rPr lang="ru-RU" sz="2000" dirty="0" smtClean="0">
                <a:latin typeface="+mj-lt"/>
              </a:rPr>
              <a:t> </a:t>
            </a:r>
            <a:r>
              <a:rPr lang="ru-RU" sz="2000" dirty="0" err="1" smtClean="0">
                <a:latin typeface="+mj-lt"/>
              </a:rPr>
              <a:t>табылады</a:t>
            </a:r>
            <a:r>
              <a:rPr lang="ru-RU" sz="2000" dirty="0" smtClean="0">
                <a:latin typeface="+mj-lt"/>
              </a:rPr>
              <a:t>;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en-US" sz="2000" dirty="0" smtClean="0">
                <a:latin typeface="+mj-lt"/>
              </a:rPr>
              <a:t>HLA </a:t>
            </a:r>
            <a:r>
              <a:rPr lang="ru-RU" sz="2000" dirty="0" err="1" smtClean="0">
                <a:latin typeface="+mj-lt"/>
              </a:rPr>
              <a:t>гендерінің</a:t>
            </a:r>
            <a:r>
              <a:rPr lang="ru-RU" sz="2000" dirty="0" smtClean="0">
                <a:latin typeface="+mj-lt"/>
              </a:rPr>
              <a:t> </a:t>
            </a:r>
            <a:r>
              <a:rPr lang="ru-RU" sz="2000" dirty="0" err="1" smtClean="0">
                <a:latin typeface="+mj-lt"/>
              </a:rPr>
              <a:t>өнімдері</a:t>
            </a:r>
            <a:r>
              <a:rPr lang="ru-RU" sz="2000" dirty="0" smtClean="0">
                <a:latin typeface="+mj-lt"/>
              </a:rPr>
              <a:t> </a:t>
            </a:r>
            <a:r>
              <a:rPr lang="ru-RU" sz="2000" dirty="0" err="1" smtClean="0">
                <a:latin typeface="+mj-lt"/>
              </a:rPr>
              <a:t>екілік</a:t>
            </a:r>
            <a:r>
              <a:rPr lang="ru-RU" sz="2000" dirty="0" smtClean="0">
                <a:latin typeface="+mj-lt"/>
              </a:rPr>
              <a:t> </a:t>
            </a:r>
            <a:r>
              <a:rPr lang="ru-RU" sz="2000" dirty="0" err="1" smtClean="0">
                <a:latin typeface="+mj-lt"/>
              </a:rPr>
              <a:t>танудың</a:t>
            </a:r>
            <a:r>
              <a:rPr lang="ru-RU" sz="2000" dirty="0" smtClean="0">
                <a:latin typeface="+mj-lt"/>
              </a:rPr>
              <a:t> </a:t>
            </a:r>
            <a:r>
              <a:rPr lang="ru-RU" sz="2000" dirty="0" err="1" smtClean="0">
                <a:latin typeface="+mj-lt"/>
              </a:rPr>
              <a:t>механизмін</a:t>
            </a:r>
            <a:r>
              <a:rPr lang="ru-RU" sz="2000" dirty="0" smtClean="0">
                <a:latin typeface="+mj-lt"/>
              </a:rPr>
              <a:t> </a:t>
            </a:r>
            <a:r>
              <a:rPr lang="ru-RU" sz="2000" dirty="0" err="1" smtClean="0">
                <a:latin typeface="+mj-lt"/>
              </a:rPr>
              <a:t>қамтамасыз</a:t>
            </a:r>
            <a:r>
              <a:rPr lang="ru-RU" sz="2000" dirty="0" smtClean="0">
                <a:latin typeface="+mj-lt"/>
              </a:rPr>
              <a:t> </a:t>
            </a:r>
            <a:r>
              <a:rPr lang="ru-RU" sz="2000" dirty="0" err="1" smtClean="0">
                <a:latin typeface="+mj-lt"/>
              </a:rPr>
              <a:t>етеді</a:t>
            </a:r>
            <a:r>
              <a:rPr lang="ru-RU" sz="2000" dirty="0" smtClean="0">
                <a:latin typeface="+mj-lt"/>
              </a:rPr>
              <a:t>;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ru-RU" sz="2000" dirty="0" smtClean="0">
                <a:latin typeface="+mj-lt"/>
              </a:rPr>
              <a:t>МНС </a:t>
            </a:r>
            <a:r>
              <a:rPr lang="ru-RU" sz="2000" dirty="0" err="1" smtClean="0">
                <a:latin typeface="+mj-lt"/>
              </a:rPr>
              <a:t>гендері</a:t>
            </a:r>
            <a:r>
              <a:rPr lang="ru-RU" sz="2000" dirty="0" smtClean="0">
                <a:latin typeface="+mj-lt"/>
              </a:rPr>
              <a:t> </a:t>
            </a:r>
            <a:r>
              <a:rPr lang="ru-RU" sz="2000" dirty="0" err="1" smtClean="0">
                <a:latin typeface="+mj-lt"/>
              </a:rPr>
              <a:t>комплементтің</a:t>
            </a:r>
            <a:r>
              <a:rPr lang="ru-RU" sz="2000" dirty="0" smtClean="0">
                <a:latin typeface="+mj-lt"/>
              </a:rPr>
              <a:t> </a:t>
            </a:r>
            <a:r>
              <a:rPr lang="ru-RU" sz="2000" dirty="0" err="1" smtClean="0">
                <a:latin typeface="+mj-lt"/>
              </a:rPr>
              <a:t>кейбір</a:t>
            </a:r>
            <a:r>
              <a:rPr lang="ru-RU" sz="2000" dirty="0" smtClean="0">
                <a:latin typeface="+mj-lt"/>
              </a:rPr>
              <a:t> </a:t>
            </a:r>
            <a:r>
              <a:rPr lang="ru-RU" sz="2000" dirty="0" err="1" smtClean="0">
                <a:latin typeface="+mj-lt"/>
              </a:rPr>
              <a:t>компоненттерінің</a:t>
            </a:r>
            <a:r>
              <a:rPr lang="ru-RU" sz="2000" dirty="0" smtClean="0">
                <a:latin typeface="+mj-lt"/>
              </a:rPr>
              <a:t> (С2, С4) </a:t>
            </a:r>
            <a:r>
              <a:rPr lang="ru-RU" sz="2000" dirty="0" err="1" smtClean="0">
                <a:latin typeface="+mj-lt"/>
              </a:rPr>
              <a:t>синтезін</a:t>
            </a:r>
            <a:r>
              <a:rPr lang="ru-RU" sz="2000" dirty="0" smtClean="0">
                <a:latin typeface="+mj-lt"/>
              </a:rPr>
              <a:t> </a:t>
            </a:r>
            <a:r>
              <a:rPr lang="ru-RU" sz="2000" dirty="0" err="1" smtClean="0">
                <a:latin typeface="+mj-lt"/>
              </a:rPr>
              <a:t>бақылайды</a:t>
            </a:r>
            <a:r>
              <a:rPr lang="ru-RU" sz="2000" dirty="0" smtClean="0">
                <a:latin typeface="+mj-lt"/>
              </a:rPr>
              <a:t>.</a:t>
            </a:r>
            <a:endParaRPr lang="ru-RU" sz="2000" dirty="0">
              <a:latin typeface="+mj-lt"/>
            </a:endParaRPr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600" b="1" dirty="0" err="1"/>
              <a:t>Гистосәйкестіктің</a:t>
            </a:r>
            <a:r>
              <a:rPr lang="ru-RU" sz="3600" b="1" dirty="0"/>
              <a:t> </a:t>
            </a:r>
            <a:r>
              <a:rPr lang="ru-RU" sz="3600" b="1" dirty="0" err="1"/>
              <a:t>басты</a:t>
            </a:r>
            <a:r>
              <a:rPr lang="ru-RU" sz="3600" b="1" dirty="0"/>
              <a:t> </a:t>
            </a:r>
            <a:r>
              <a:rPr lang="ru-RU" sz="3600" b="1" dirty="0" err="1"/>
              <a:t>кешенінің</a:t>
            </a:r>
            <a:r>
              <a:rPr lang="ru-RU" sz="3600" b="1" dirty="0"/>
              <a:t> </a:t>
            </a:r>
            <a:r>
              <a:rPr lang="ru-RU" sz="3600" b="1" dirty="0" err="1"/>
              <a:t>қызметі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1248315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dirty="0" smtClean="0"/>
              <a:t>Иммунды жауап гендері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545123" y="1296303"/>
            <a:ext cx="10788161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ru-RU" b="0" i="0" dirty="0" smtClean="0">
                <a:solidFill>
                  <a:srgbClr val="666666"/>
                </a:solidFill>
                <a:effectLst/>
                <a:latin typeface="+mj-lt"/>
              </a:rPr>
              <a:t> </a:t>
            </a:r>
          </a:p>
          <a:p>
            <a:pPr algn="just" fontAlgn="base"/>
            <a:r>
              <a:rPr lang="ru-RU" b="0" i="0" dirty="0" err="1" smtClean="0">
                <a:effectLst/>
                <a:latin typeface="+mj-lt"/>
              </a:rPr>
              <a:t>Қазіргі</a:t>
            </a:r>
            <a:r>
              <a:rPr lang="ru-RU" b="0" i="0" dirty="0" smtClean="0">
                <a:effectLst/>
                <a:latin typeface="+mj-lt"/>
              </a:rPr>
              <a:t> </a:t>
            </a:r>
            <a:r>
              <a:rPr lang="ru-RU" b="0" i="0" dirty="0" err="1" smtClean="0">
                <a:effectLst/>
                <a:latin typeface="+mj-lt"/>
              </a:rPr>
              <a:t>таңда</a:t>
            </a:r>
            <a:r>
              <a:rPr lang="ru-RU" b="0" i="0" dirty="0" smtClean="0">
                <a:effectLst/>
                <a:latin typeface="+mj-lt"/>
              </a:rPr>
              <a:t> </a:t>
            </a:r>
            <a:r>
              <a:rPr lang="ru-RU" b="0" i="0" dirty="0" err="1" smtClean="0">
                <a:effectLst/>
                <a:latin typeface="+mj-lt"/>
              </a:rPr>
              <a:t>адамда</a:t>
            </a:r>
            <a:r>
              <a:rPr lang="ru-RU" b="0" i="0" dirty="0" smtClean="0">
                <a:effectLst/>
                <a:latin typeface="+mj-lt"/>
              </a:rPr>
              <a:t> </a:t>
            </a:r>
            <a:r>
              <a:rPr lang="ru-RU" b="0" i="0" dirty="0" err="1" smtClean="0">
                <a:effectLst/>
                <a:latin typeface="+mj-lt"/>
              </a:rPr>
              <a:t>антигенге</a:t>
            </a:r>
            <a:r>
              <a:rPr lang="ru-RU" b="0" i="0" dirty="0" smtClean="0">
                <a:effectLst/>
                <a:latin typeface="+mj-lt"/>
              </a:rPr>
              <a:t> </a:t>
            </a:r>
            <a:r>
              <a:rPr lang="ru-RU" b="0" i="0" dirty="0" err="1" smtClean="0">
                <a:effectLst/>
                <a:latin typeface="+mj-lt"/>
              </a:rPr>
              <a:t>деген</a:t>
            </a:r>
            <a:r>
              <a:rPr lang="ru-RU" b="0" i="0" dirty="0" smtClean="0">
                <a:effectLst/>
                <a:latin typeface="+mj-lt"/>
              </a:rPr>
              <a:t> </a:t>
            </a:r>
            <a:r>
              <a:rPr lang="ru-RU" b="0" i="0" dirty="0" err="1" smtClean="0">
                <a:effectLst/>
                <a:latin typeface="+mj-lt"/>
              </a:rPr>
              <a:t>иммунды</a:t>
            </a:r>
            <a:r>
              <a:rPr lang="ru-RU" b="0" i="0" dirty="0" smtClean="0">
                <a:effectLst/>
                <a:latin typeface="+mj-lt"/>
              </a:rPr>
              <a:t> </a:t>
            </a:r>
            <a:r>
              <a:rPr lang="ru-RU" b="0" i="0" dirty="0" err="1" smtClean="0">
                <a:effectLst/>
                <a:latin typeface="+mj-lt"/>
              </a:rPr>
              <a:t>жауаптың</a:t>
            </a:r>
            <a:r>
              <a:rPr lang="ru-RU" b="0" i="0" dirty="0" smtClean="0">
                <a:effectLst/>
                <a:latin typeface="+mj-lt"/>
              </a:rPr>
              <a:t> </a:t>
            </a:r>
            <a:r>
              <a:rPr lang="ru-RU" b="0" i="0" dirty="0" err="1" smtClean="0">
                <a:effectLst/>
                <a:latin typeface="+mj-lt"/>
              </a:rPr>
              <a:t>күшін</a:t>
            </a:r>
            <a:r>
              <a:rPr lang="ru-RU" b="0" i="0" dirty="0" smtClean="0">
                <a:effectLst/>
                <a:latin typeface="+mj-lt"/>
              </a:rPr>
              <a:t> </a:t>
            </a:r>
            <a:r>
              <a:rPr lang="ru-RU" b="0" i="0" dirty="0" err="1" smtClean="0">
                <a:effectLst/>
                <a:latin typeface="+mj-lt"/>
              </a:rPr>
              <a:t>детерминирлейтін</a:t>
            </a:r>
            <a:r>
              <a:rPr lang="ru-RU" b="0" i="0" dirty="0" smtClean="0">
                <a:effectLst/>
                <a:latin typeface="+mj-lt"/>
              </a:rPr>
              <a:t> </a:t>
            </a:r>
            <a:r>
              <a:rPr lang="ru-RU" b="0" i="0" dirty="0" err="1" smtClean="0">
                <a:effectLst/>
                <a:latin typeface="+mj-lt"/>
              </a:rPr>
              <a:t>иммунды</a:t>
            </a:r>
            <a:r>
              <a:rPr lang="ru-RU" b="0" i="0" dirty="0" smtClean="0">
                <a:effectLst/>
                <a:latin typeface="+mj-lt"/>
              </a:rPr>
              <a:t> </a:t>
            </a:r>
            <a:r>
              <a:rPr lang="ru-RU" b="0" i="0" dirty="0" err="1" smtClean="0">
                <a:effectLst/>
                <a:latin typeface="+mj-lt"/>
              </a:rPr>
              <a:t>жауаптың</a:t>
            </a:r>
            <a:r>
              <a:rPr lang="ru-RU" b="0" i="0" dirty="0" smtClean="0">
                <a:effectLst/>
                <a:latin typeface="+mj-lt"/>
              </a:rPr>
              <a:t> </a:t>
            </a:r>
            <a:r>
              <a:rPr lang="ru-RU" b="0" i="0" dirty="0" err="1" smtClean="0">
                <a:effectLst/>
                <a:latin typeface="+mj-lt"/>
              </a:rPr>
              <a:t>гені</a:t>
            </a:r>
            <a:r>
              <a:rPr lang="ru-RU" b="0" i="0" dirty="0" smtClean="0">
                <a:effectLst/>
                <a:latin typeface="+mj-lt"/>
              </a:rPr>
              <a:t> (</a:t>
            </a:r>
            <a:r>
              <a:rPr lang="en-US" b="0" i="0" dirty="0" smtClean="0">
                <a:effectLst/>
                <a:latin typeface="+mj-lt"/>
              </a:rPr>
              <a:t>JR-</a:t>
            </a:r>
            <a:r>
              <a:rPr lang="ru-RU" b="0" i="0" dirty="0" err="1" smtClean="0">
                <a:effectLst/>
                <a:latin typeface="+mj-lt"/>
              </a:rPr>
              <a:t>гені</a:t>
            </a:r>
            <a:r>
              <a:rPr lang="ru-RU" b="0" i="0" dirty="0" smtClean="0">
                <a:effectLst/>
                <a:latin typeface="+mj-lt"/>
              </a:rPr>
              <a:t>) бар </a:t>
            </a:r>
            <a:r>
              <a:rPr lang="ru-RU" b="0" i="0" dirty="0" err="1" smtClean="0">
                <a:effectLst/>
                <a:latin typeface="+mj-lt"/>
              </a:rPr>
              <a:t>екендігі</a:t>
            </a:r>
            <a:r>
              <a:rPr lang="ru-RU" b="0" i="0" dirty="0" smtClean="0">
                <a:effectLst/>
                <a:latin typeface="+mj-lt"/>
              </a:rPr>
              <a:t> </a:t>
            </a:r>
            <a:r>
              <a:rPr lang="ru-RU" b="0" i="0" dirty="0" err="1" smtClean="0">
                <a:effectLst/>
                <a:latin typeface="+mj-lt"/>
              </a:rPr>
              <a:t>туралы</a:t>
            </a:r>
            <a:r>
              <a:rPr lang="ru-RU" b="0" i="0" dirty="0" smtClean="0">
                <a:effectLst/>
                <a:latin typeface="+mj-lt"/>
              </a:rPr>
              <a:t> концепция </a:t>
            </a:r>
            <a:r>
              <a:rPr lang="ru-RU" b="0" i="0" dirty="0" err="1" smtClean="0">
                <a:effectLst/>
                <a:latin typeface="+mj-lt"/>
              </a:rPr>
              <a:t>қабылдаған</a:t>
            </a:r>
            <a:r>
              <a:rPr lang="ru-RU" b="0" i="0" dirty="0" smtClean="0">
                <a:effectLst/>
                <a:latin typeface="+mj-lt"/>
              </a:rPr>
              <a:t> </a:t>
            </a:r>
            <a:r>
              <a:rPr lang="ru-RU" b="0" i="0" dirty="0" err="1" smtClean="0">
                <a:effectLst/>
                <a:latin typeface="+mj-lt"/>
              </a:rPr>
              <a:t>және</a:t>
            </a:r>
            <a:r>
              <a:rPr lang="ru-RU" b="0" i="0" dirty="0" smtClean="0">
                <a:effectLst/>
                <a:latin typeface="+mj-lt"/>
              </a:rPr>
              <a:t> </a:t>
            </a:r>
            <a:r>
              <a:rPr lang="ru-RU" b="0" i="0" dirty="0" err="1" smtClean="0">
                <a:effectLst/>
                <a:latin typeface="+mj-lt"/>
              </a:rPr>
              <a:t>дәлелденген</a:t>
            </a:r>
            <a:r>
              <a:rPr lang="ru-RU" b="0" i="0" dirty="0" smtClean="0">
                <a:effectLst/>
                <a:latin typeface="+mj-lt"/>
              </a:rPr>
              <a:t>. </a:t>
            </a:r>
            <a:r>
              <a:rPr lang="ru-RU" b="0" i="0" dirty="0" err="1" smtClean="0">
                <a:effectLst/>
                <a:latin typeface="+mj-lt"/>
              </a:rPr>
              <a:t>Иммунды</a:t>
            </a:r>
            <a:r>
              <a:rPr lang="ru-RU" b="0" i="0" dirty="0" smtClean="0">
                <a:effectLst/>
                <a:latin typeface="+mj-lt"/>
              </a:rPr>
              <a:t> </a:t>
            </a:r>
            <a:r>
              <a:rPr lang="ru-RU" b="0" i="0" dirty="0" err="1" smtClean="0">
                <a:effectLst/>
                <a:latin typeface="+mj-lt"/>
              </a:rPr>
              <a:t>жауптың</a:t>
            </a:r>
            <a:r>
              <a:rPr lang="ru-RU" b="0" i="0" dirty="0" smtClean="0">
                <a:effectLst/>
                <a:latin typeface="+mj-lt"/>
              </a:rPr>
              <a:t> </a:t>
            </a:r>
            <a:r>
              <a:rPr lang="ru-RU" b="0" i="0" dirty="0" err="1" smtClean="0">
                <a:effectLst/>
                <a:latin typeface="+mj-lt"/>
              </a:rPr>
              <a:t>гені</a:t>
            </a:r>
            <a:r>
              <a:rPr lang="ru-RU" b="0" i="0" dirty="0" smtClean="0">
                <a:effectLst/>
                <a:latin typeface="+mj-lt"/>
              </a:rPr>
              <a:t> </a:t>
            </a:r>
            <a:r>
              <a:rPr lang="en-US" b="0" i="0" dirty="0" smtClean="0">
                <a:effectLst/>
                <a:latin typeface="+mj-lt"/>
              </a:rPr>
              <a:t>HLA-</a:t>
            </a:r>
            <a:r>
              <a:rPr lang="ru-RU" b="0" i="0" dirty="0" err="1" smtClean="0">
                <a:effectLst/>
                <a:latin typeface="+mj-lt"/>
              </a:rPr>
              <a:t>кешенімен</a:t>
            </a:r>
            <a:r>
              <a:rPr lang="ru-RU" b="0" i="0" dirty="0" smtClean="0">
                <a:effectLst/>
                <a:latin typeface="+mj-lt"/>
              </a:rPr>
              <a:t> </a:t>
            </a:r>
            <a:r>
              <a:rPr lang="ru-RU" b="0" i="0" dirty="0" err="1" smtClean="0">
                <a:effectLst/>
                <a:latin typeface="+mj-lt"/>
              </a:rPr>
              <a:t>байланысты</a:t>
            </a:r>
            <a:r>
              <a:rPr lang="ru-RU" b="0" i="0" dirty="0" smtClean="0">
                <a:effectLst/>
                <a:latin typeface="+mj-lt"/>
              </a:rPr>
              <a:t> </a:t>
            </a:r>
            <a:r>
              <a:rPr lang="ru-RU" b="0" i="0" dirty="0" err="1" smtClean="0">
                <a:effectLst/>
                <a:latin typeface="+mj-lt"/>
              </a:rPr>
              <a:t>және</a:t>
            </a:r>
            <a:r>
              <a:rPr lang="ru-RU" b="0" i="0" dirty="0" smtClean="0">
                <a:effectLst/>
                <a:latin typeface="+mj-lt"/>
              </a:rPr>
              <a:t> </a:t>
            </a:r>
            <a:r>
              <a:rPr lang="en-US" b="0" i="0" dirty="0" smtClean="0">
                <a:effectLst/>
                <a:latin typeface="+mj-lt"/>
              </a:rPr>
              <a:t>HLA-D </a:t>
            </a:r>
            <a:r>
              <a:rPr lang="ru-RU" b="0" i="0" dirty="0" err="1" smtClean="0">
                <a:effectLst/>
                <a:latin typeface="+mj-lt"/>
              </a:rPr>
              <a:t>сублокусына</a:t>
            </a:r>
            <a:r>
              <a:rPr lang="ru-RU" b="0" i="0" dirty="0" smtClean="0">
                <a:effectLst/>
                <a:latin typeface="+mj-lt"/>
              </a:rPr>
              <a:t> </a:t>
            </a:r>
            <a:r>
              <a:rPr lang="ru-RU" b="0" i="0" dirty="0" err="1" smtClean="0">
                <a:effectLst/>
                <a:latin typeface="+mj-lt"/>
              </a:rPr>
              <a:t>жақын</a:t>
            </a:r>
            <a:r>
              <a:rPr lang="ru-RU" b="0" i="0" dirty="0" smtClean="0">
                <a:effectLst/>
                <a:latin typeface="+mj-lt"/>
              </a:rPr>
              <a:t> </a:t>
            </a:r>
            <a:r>
              <a:rPr lang="ru-RU" b="0" i="0" dirty="0" err="1" smtClean="0">
                <a:effectLst/>
                <a:latin typeface="+mj-lt"/>
              </a:rPr>
              <a:t>орналасқан</a:t>
            </a:r>
            <a:r>
              <a:rPr lang="ru-RU" b="0" i="0" dirty="0" smtClean="0">
                <a:effectLst/>
                <a:latin typeface="+mj-lt"/>
              </a:rPr>
              <a:t> В-</a:t>
            </a:r>
            <a:r>
              <a:rPr lang="en-US" b="0" i="0" dirty="0" smtClean="0">
                <a:effectLst/>
                <a:latin typeface="+mj-lt"/>
              </a:rPr>
              <a:t>D </a:t>
            </a:r>
            <a:r>
              <a:rPr lang="ru-RU" b="0" i="0" dirty="0" err="1" smtClean="0">
                <a:effectLst/>
                <a:latin typeface="+mj-lt"/>
              </a:rPr>
              <a:t>интервалында</a:t>
            </a:r>
            <a:r>
              <a:rPr lang="ru-RU" b="0" i="0" dirty="0" smtClean="0">
                <a:effectLst/>
                <a:latin typeface="+mj-lt"/>
              </a:rPr>
              <a:t> </a:t>
            </a:r>
            <a:r>
              <a:rPr lang="ru-RU" b="0" i="0" dirty="0" err="1" smtClean="0">
                <a:effectLst/>
                <a:latin typeface="+mj-lt"/>
              </a:rPr>
              <a:t>картирленуі</a:t>
            </a:r>
            <a:r>
              <a:rPr lang="ru-RU" b="0" i="0" dirty="0" smtClean="0">
                <a:effectLst/>
                <a:latin typeface="+mj-lt"/>
              </a:rPr>
              <a:t> </a:t>
            </a:r>
            <a:r>
              <a:rPr lang="ru-RU" b="0" i="0" dirty="0" err="1" smtClean="0">
                <a:effectLst/>
                <a:latin typeface="+mj-lt"/>
              </a:rPr>
              <a:t>мүмкін</a:t>
            </a:r>
            <a:r>
              <a:rPr lang="ru-RU" b="0" i="0" dirty="0" smtClean="0">
                <a:effectLst/>
                <a:latin typeface="+mj-lt"/>
              </a:rPr>
              <a:t> </a:t>
            </a:r>
            <a:r>
              <a:rPr lang="ru-RU" b="0" i="0" dirty="0" err="1" smtClean="0">
                <a:effectLst/>
                <a:latin typeface="+mj-lt"/>
              </a:rPr>
              <a:t>болатындығы</a:t>
            </a:r>
            <a:r>
              <a:rPr lang="ru-RU" b="0" i="0" dirty="0" smtClean="0">
                <a:effectLst/>
                <a:latin typeface="+mj-lt"/>
              </a:rPr>
              <a:t> </a:t>
            </a:r>
            <a:r>
              <a:rPr lang="ru-RU" b="0" i="0" dirty="0" err="1" smtClean="0">
                <a:effectLst/>
                <a:latin typeface="+mj-lt"/>
              </a:rPr>
              <a:t>анықталынды</a:t>
            </a:r>
            <a:r>
              <a:rPr lang="ru-RU" b="0" i="0" dirty="0" smtClean="0">
                <a:effectLst/>
                <a:latin typeface="+mj-lt"/>
              </a:rPr>
              <a:t>. </a:t>
            </a:r>
            <a:r>
              <a:rPr lang="ru-RU" b="0" i="0" dirty="0" err="1" smtClean="0">
                <a:effectLst/>
                <a:latin typeface="+mj-lt"/>
              </a:rPr>
              <a:t>Аурулардың</a:t>
            </a:r>
            <a:r>
              <a:rPr lang="ru-RU" b="0" i="0" dirty="0" smtClean="0">
                <a:effectLst/>
                <a:latin typeface="+mj-lt"/>
              </a:rPr>
              <a:t> </a:t>
            </a:r>
            <a:r>
              <a:rPr lang="ru-RU" b="0" i="0" dirty="0" err="1" smtClean="0">
                <a:effectLst/>
                <a:latin typeface="+mj-lt"/>
              </a:rPr>
              <a:t>әртүрлі</a:t>
            </a:r>
            <a:r>
              <a:rPr lang="ru-RU" b="0" i="0" dirty="0" smtClean="0">
                <a:effectLst/>
                <a:latin typeface="+mj-lt"/>
              </a:rPr>
              <a:t> </a:t>
            </a:r>
            <a:r>
              <a:rPr lang="ru-RU" b="0" i="0" dirty="0" err="1" smtClean="0">
                <a:effectLst/>
                <a:latin typeface="+mj-lt"/>
              </a:rPr>
              <a:t>топтары</a:t>
            </a:r>
            <a:r>
              <a:rPr lang="ru-RU" b="0" i="0" dirty="0" smtClean="0">
                <a:effectLst/>
                <a:latin typeface="+mj-lt"/>
              </a:rPr>
              <a:t> </a:t>
            </a:r>
            <a:r>
              <a:rPr lang="ru-RU" b="0" i="0" dirty="0" err="1" smtClean="0">
                <a:effectLst/>
                <a:latin typeface="+mj-lt"/>
              </a:rPr>
              <a:t>бір</a:t>
            </a:r>
            <a:r>
              <a:rPr lang="ru-RU" b="0" i="0" dirty="0" smtClean="0">
                <a:effectLst/>
                <a:latin typeface="+mj-lt"/>
              </a:rPr>
              <a:t> </a:t>
            </a:r>
            <a:r>
              <a:rPr lang="ru-RU" b="0" i="0" dirty="0" err="1" smtClean="0">
                <a:effectLst/>
                <a:latin typeface="+mj-lt"/>
              </a:rPr>
              <a:t>емес</a:t>
            </a:r>
            <a:r>
              <a:rPr lang="ru-RU" b="0" i="0" dirty="0" smtClean="0">
                <a:effectLst/>
                <a:latin typeface="+mj-lt"/>
              </a:rPr>
              <a:t>, </a:t>
            </a:r>
            <a:r>
              <a:rPr lang="ru-RU" b="0" i="0" dirty="0" err="1" smtClean="0">
                <a:effectLst/>
                <a:latin typeface="+mj-lt"/>
              </a:rPr>
              <a:t>бірнеше</a:t>
            </a:r>
            <a:r>
              <a:rPr lang="ru-RU" b="0" i="0" dirty="0" smtClean="0">
                <a:effectLst/>
                <a:latin typeface="+mj-lt"/>
              </a:rPr>
              <a:t> </a:t>
            </a:r>
            <a:r>
              <a:rPr lang="en-US" b="0" i="0" dirty="0" smtClean="0">
                <a:effectLst/>
                <a:latin typeface="+mj-lt"/>
              </a:rPr>
              <a:t>HLA-</a:t>
            </a:r>
            <a:r>
              <a:rPr lang="ru-RU" b="0" i="0" dirty="0" smtClean="0">
                <a:effectLst/>
                <a:latin typeface="+mj-lt"/>
              </a:rPr>
              <a:t>В </a:t>
            </a:r>
            <a:r>
              <a:rPr lang="ru-RU" b="0" i="0" dirty="0" err="1" smtClean="0">
                <a:effectLst/>
                <a:latin typeface="+mj-lt"/>
              </a:rPr>
              <a:t>және</a:t>
            </a:r>
            <a:r>
              <a:rPr lang="ru-RU" b="0" i="0" dirty="0" smtClean="0">
                <a:effectLst/>
                <a:latin typeface="+mj-lt"/>
              </a:rPr>
              <a:t> </a:t>
            </a:r>
            <a:r>
              <a:rPr lang="en-US" b="0" i="0" dirty="0" smtClean="0">
                <a:effectLst/>
                <a:latin typeface="+mj-lt"/>
              </a:rPr>
              <a:t>HLA-D </a:t>
            </a:r>
            <a:r>
              <a:rPr lang="ru-RU" b="0" i="0" dirty="0" err="1" smtClean="0">
                <a:effectLst/>
                <a:latin typeface="+mj-lt"/>
              </a:rPr>
              <a:t>аллельдерімен</a:t>
            </a:r>
            <a:r>
              <a:rPr lang="ru-RU" b="0" i="0" dirty="0" smtClean="0">
                <a:effectLst/>
                <a:latin typeface="+mj-lt"/>
              </a:rPr>
              <a:t> </a:t>
            </a:r>
            <a:r>
              <a:rPr lang="ru-RU" b="0" i="0" dirty="0" err="1" smtClean="0">
                <a:effectLst/>
                <a:latin typeface="+mj-lt"/>
              </a:rPr>
              <a:t>байланысуы</a:t>
            </a:r>
            <a:r>
              <a:rPr lang="ru-RU" b="0" i="0" dirty="0" smtClean="0">
                <a:effectLst/>
                <a:latin typeface="+mj-lt"/>
              </a:rPr>
              <a:t>, </a:t>
            </a:r>
            <a:r>
              <a:rPr lang="en-US" b="0" i="0" dirty="0" smtClean="0">
                <a:effectLst/>
                <a:latin typeface="+mj-lt"/>
              </a:rPr>
              <a:t>JR-</a:t>
            </a:r>
            <a:r>
              <a:rPr lang="ru-RU" b="0" i="0" dirty="0" err="1" smtClean="0">
                <a:effectLst/>
                <a:latin typeface="+mj-lt"/>
              </a:rPr>
              <a:t>жүйесінің</a:t>
            </a:r>
            <a:r>
              <a:rPr lang="ru-RU" b="0" i="0" dirty="0" smtClean="0">
                <a:effectLst/>
                <a:latin typeface="+mj-lt"/>
              </a:rPr>
              <a:t> </a:t>
            </a:r>
            <a:r>
              <a:rPr lang="ru-RU" b="0" i="0" dirty="0" err="1" smtClean="0">
                <a:effectLst/>
                <a:latin typeface="+mj-lt"/>
              </a:rPr>
              <a:t>көп</a:t>
            </a:r>
            <a:r>
              <a:rPr lang="ru-RU" b="0" i="0" dirty="0" smtClean="0">
                <a:effectLst/>
                <a:latin typeface="+mj-lt"/>
              </a:rPr>
              <a:t> </a:t>
            </a:r>
            <a:r>
              <a:rPr lang="ru-RU" b="0" i="0" dirty="0" err="1" smtClean="0">
                <a:effectLst/>
                <a:latin typeface="+mj-lt"/>
              </a:rPr>
              <a:t>аллельді</a:t>
            </a:r>
            <a:r>
              <a:rPr lang="ru-RU" b="0" i="0" dirty="0" smtClean="0">
                <a:effectLst/>
                <a:latin typeface="+mj-lt"/>
              </a:rPr>
              <a:t> </a:t>
            </a:r>
            <a:r>
              <a:rPr lang="ru-RU" b="0" i="0" dirty="0" err="1" smtClean="0">
                <a:effectLst/>
                <a:latin typeface="+mj-lt"/>
              </a:rPr>
              <a:t>екендігін</a:t>
            </a:r>
            <a:r>
              <a:rPr lang="ru-RU" b="0" i="0" dirty="0" smtClean="0">
                <a:effectLst/>
                <a:latin typeface="+mj-lt"/>
              </a:rPr>
              <a:t> </a:t>
            </a:r>
            <a:r>
              <a:rPr lang="ru-RU" b="0" i="0" dirty="0" err="1" smtClean="0">
                <a:effectLst/>
                <a:latin typeface="+mj-lt"/>
              </a:rPr>
              <a:t>ойлауға</a:t>
            </a:r>
            <a:r>
              <a:rPr lang="ru-RU" b="0" i="0" dirty="0" smtClean="0">
                <a:effectLst/>
                <a:latin typeface="+mj-lt"/>
              </a:rPr>
              <a:t> </a:t>
            </a:r>
            <a:r>
              <a:rPr lang="ru-RU" b="0" i="0" dirty="0" err="1" smtClean="0">
                <a:effectLst/>
                <a:latin typeface="+mj-lt"/>
              </a:rPr>
              <a:t>мүмкіндік</a:t>
            </a:r>
            <a:r>
              <a:rPr lang="ru-RU" b="0" i="0" dirty="0" smtClean="0">
                <a:effectLst/>
                <a:latin typeface="+mj-lt"/>
              </a:rPr>
              <a:t> </a:t>
            </a:r>
            <a:r>
              <a:rPr lang="ru-RU" b="0" i="0" dirty="0" err="1" smtClean="0">
                <a:effectLst/>
                <a:latin typeface="+mj-lt"/>
              </a:rPr>
              <a:t>береді</a:t>
            </a:r>
            <a:r>
              <a:rPr lang="ru-RU" b="0" i="0" dirty="0" smtClean="0">
                <a:effectLst/>
                <a:latin typeface="+mj-lt"/>
              </a:rPr>
              <a:t>.</a:t>
            </a:r>
          </a:p>
          <a:p>
            <a:pPr algn="just" fontAlgn="base"/>
            <a:r>
              <a:rPr lang="ru-RU" b="0" i="0" dirty="0" smtClean="0">
                <a:effectLst/>
                <a:latin typeface="+mj-lt"/>
              </a:rPr>
              <a:t> </a:t>
            </a:r>
          </a:p>
          <a:p>
            <a:pPr algn="just" fontAlgn="base"/>
            <a:r>
              <a:rPr lang="ru-RU" b="1" i="0" u="sng" dirty="0" err="1" smtClean="0">
                <a:effectLst/>
                <a:latin typeface="+mj-lt"/>
              </a:rPr>
              <a:t>Ауруларға</a:t>
            </a:r>
            <a:r>
              <a:rPr lang="ru-RU" b="1" i="0" u="sng" dirty="0" smtClean="0">
                <a:effectLst/>
                <a:latin typeface="+mj-lt"/>
              </a:rPr>
              <a:t> </a:t>
            </a:r>
            <a:r>
              <a:rPr lang="ru-RU" b="1" i="0" u="sng" dirty="0" err="1" smtClean="0">
                <a:effectLst/>
                <a:latin typeface="+mj-lt"/>
              </a:rPr>
              <a:t>бейімділігін</a:t>
            </a:r>
            <a:r>
              <a:rPr lang="ru-RU" b="1" i="0" u="sng" dirty="0" smtClean="0">
                <a:effectLst/>
                <a:latin typeface="+mj-lt"/>
              </a:rPr>
              <a:t> </a:t>
            </a:r>
            <a:r>
              <a:rPr lang="ru-RU" b="1" i="0" u="sng" dirty="0" err="1" smtClean="0">
                <a:effectLst/>
                <a:latin typeface="+mj-lt"/>
              </a:rPr>
              <a:t>анықтайтын</a:t>
            </a:r>
            <a:r>
              <a:rPr lang="ru-RU" dirty="0">
                <a:latin typeface="+mj-lt"/>
              </a:rPr>
              <a:t> </a:t>
            </a:r>
            <a:r>
              <a:rPr lang="ru-RU" b="1" i="0" u="sng" dirty="0" err="1" smtClean="0">
                <a:effectLst/>
                <a:latin typeface="+mj-lt"/>
              </a:rPr>
              <a:t>процестердің</a:t>
            </a:r>
            <a:r>
              <a:rPr lang="ru-RU" b="1" i="0" u="sng" dirty="0" smtClean="0">
                <a:effectLst/>
                <a:latin typeface="+mj-lt"/>
              </a:rPr>
              <a:t> </a:t>
            </a:r>
            <a:r>
              <a:rPr lang="ru-RU" b="1" i="0" u="sng" dirty="0" err="1" smtClean="0">
                <a:effectLst/>
                <a:latin typeface="+mj-lt"/>
              </a:rPr>
              <a:t>өзара</a:t>
            </a:r>
            <a:r>
              <a:rPr lang="ru-RU" b="1" i="0" u="sng" dirty="0" smtClean="0">
                <a:effectLst/>
                <a:latin typeface="+mj-lt"/>
              </a:rPr>
              <a:t> </a:t>
            </a:r>
            <a:r>
              <a:rPr lang="ru-RU" b="1" i="0" u="sng" dirty="0" err="1" smtClean="0">
                <a:effectLst/>
                <a:latin typeface="+mj-lt"/>
              </a:rPr>
              <a:t>байланысын</a:t>
            </a:r>
            <a:r>
              <a:rPr lang="ru-RU" b="1" i="0" u="sng" dirty="0" smtClean="0">
                <a:effectLst/>
                <a:latin typeface="+mj-lt"/>
              </a:rPr>
              <a:t> </a:t>
            </a:r>
            <a:r>
              <a:rPr lang="ru-RU" b="1" i="0" u="sng" dirty="0" err="1" smtClean="0">
                <a:effectLst/>
                <a:latin typeface="+mj-lt"/>
              </a:rPr>
              <a:t>түсіндіретін</a:t>
            </a:r>
            <a:r>
              <a:rPr lang="ru-RU" b="1" i="0" u="sng" dirty="0" smtClean="0">
                <a:effectLst/>
                <a:latin typeface="+mj-lt"/>
              </a:rPr>
              <a:t> схема</a:t>
            </a:r>
            <a:endParaRPr lang="ru-RU" b="0" i="0" dirty="0" smtClean="0">
              <a:effectLst/>
              <a:latin typeface="+mj-lt"/>
            </a:endParaRPr>
          </a:p>
          <a:p>
            <a:pPr algn="just" fontAlgn="base"/>
            <a:r>
              <a:rPr lang="ru-RU" b="0" i="0" u="sng" dirty="0" smtClean="0">
                <a:effectLst/>
                <a:latin typeface="+mj-lt"/>
              </a:rPr>
              <a:t> </a:t>
            </a:r>
            <a:endParaRPr lang="ru-RU" b="0" i="0" dirty="0" smtClean="0">
              <a:effectLst/>
              <a:latin typeface="+mj-lt"/>
            </a:endParaRPr>
          </a:p>
          <a:p>
            <a:pPr algn="just" fontAlgn="base">
              <a:buFont typeface="Arial" panose="020B0604020202020204" pitchFamily="34" charset="0"/>
              <a:buChar char="•"/>
            </a:pPr>
            <a:r>
              <a:rPr lang="en-US" b="0" i="0" dirty="0" smtClean="0">
                <a:effectLst/>
                <a:latin typeface="+mj-lt"/>
              </a:rPr>
              <a:t>HLA – </a:t>
            </a:r>
            <a:r>
              <a:rPr lang="ru-RU" b="0" i="0" dirty="0" err="1" smtClean="0">
                <a:effectLst/>
                <a:latin typeface="+mj-lt"/>
              </a:rPr>
              <a:t>кешенінде</a:t>
            </a:r>
            <a:r>
              <a:rPr lang="ru-RU" b="0" i="0" dirty="0" smtClean="0">
                <a:effectLst/>
                <a:latin typeface="+mj-lt"/>
              </a:rPr>
              <a:t> </a:t>
            </a:r>
            <a:r>
              <a:rPr lang="ru-RU" b="0" i="0" dirty="0" err="1" smtClean="0">
                <a:effectLst/>
                <a:latin typeface="+mj-lt"/>
              </a:rPr>
              <a:t>жасушаның</a:t>
            </a:r>
            <a:r>
              <a:rPr lang="ru-RU" b="0" i="0" dirty="0" smtClean="0">
                <a:effectLst/>
                <a:latin typeface="+mj-lt"/>
              </a:rPr>
              <a:t> </a:t>
            </a:r>
            <a:r>
              <a:rPr lang="ru-RU" b="0" i="0" dirty="0" err="1" smtClean="0">
                <a:effectLst/>
                <a:latin typeface="+mj-lt"/>
              </a:rPr>
              <a:t>беткейіндегі</a:t>
            </a:r>
            <a:r>
              <a:rPr lang="ru-RU" b="0" i="0" dirty="0" smtClean="0">
                <a:effectLst/>
                <a:latin typeface="+mj-lt"/>
              </a:rPr>
              <a:t> </a:t>
            </a:r>
            <a:r>
              <a:rPr lang="ru-RU" b="0" i="0" dirty="0" err="1" smtClean="0">
                <a:effectLst/>
                <a:latin typeface="+mj-lt"/>
              </a:rPr>
              <a:t>сәйкес</a:t>
            </a:r>
            <a:r>
              <a:rPr lang="ru-RU" b="0" i="0" dirty="0" smtClean="0">
                <a:effectLst/>
                <a:latin typeface="+mj-lt"/>
              </a:rPr>
              <a:t> </a:t>
            </a:r>
            <a:r>
              <a:rPr lang="ru-RU" b="0" i="0" dirty="0" err="1" smtClean="0">
                <a:effectLst/>
                <a:latin typeface="+mj-lt"/>
              </a:rPr>
              <a:t>детерминантты</a:t>
            </a:r>
            <a:r>
              <a:rPr lang="ru-RU" b="0" i="0" dirty="0" smtClean="0">
                <a:effectLst/>
                <a:latin typeface="+mj-lt"/>
              </a:rPr>
              <a:t> </a:t>
            </a:r>
            <a:r>
              <a:rPr lang="ru-RU" b="0" i="0" dirty="0" err="1" smtClean="0">
                <a:effectLst/>
                <a:latin typeface="+mj-lt"/>
              </a:rPr>
              <a:t>кодтайтын</a:t>
            </a:r>
            <a:r>
              <a:rPr lang="ru-RU" b="0" i="0" dirty="0" smtClean="0">
                <a:effectLst/>
                <a:latin typeface="+mj-lt"/>
              </a:rPr>
              <a:t> </a:t>
            </a:r>
            <a:r>
              <a:rPr lang="en-US" b="0" i="0" dirty="0" smtClean="0">
                <a:effectLst/>
                <a:latin typeface="+mj-lt"/>
              </a:rPr>
              <a:t>JR-</a:t>
            </a:r>
            <a:r>
              <a:rPr lang="ru-RU" b="0" i="0" dirty="0" smtClean="0">
                <a:effectLst/>
                <a:latin typeface="+mj-lt"/>
              </a:rPr>
              <a:t>ген бар;</a:t>
            </a:r>
          </a:p>
          <a:p>
            <a:pPr algn="just" fontAlgn="base">
              <a:buFont typeface="Arial" panose="020B0604020202020204" pitchFamily="34" charset="0"/>
              <a:buChar char="•"/>
            </a:pPr>
            <a:r>
              <a:rPr lang="ru-RU" b="0" i="0" dirty="0" smtClean="0">
                <a:effectLst/>
                <a:latin typeface="+mj-lt"/>
              </a:rPr>
              <a:t>Патоген </a:t>
            </a:r>
            <a:r>
              <a:rPr lang="ru-RU" b="0" i="0" dirty="0" err="1" smtClean="0">
                <a:effectLst/>
                <a:latin typeface="+mj-lt"/>
              </a:rPr>
              <a:t>ағзаға</a:t>
            </a:r>
            <a:r>
              <a:rPr lang="ru-RU" b="0" i="0" dirty="0" smtClean="0">
                <a:effectLst/>
                <a:latin typeface="+mj-lt"/>
              </a:rPr>
              <a:t> </a:t>
            </a:r>
            <a:r>
              <a:rPr lang="ru-RU" b="0" i="0" dirty="0" err="1" smtClean="0">
                <a:effectLst/>
                <a:latin typeface="+mj-lt"/>
              </a:rPr>
              <a:t>еніп</a:t>
            </a:r>
            <a:r>
              <a:rPr lang="ru-RU" b="0" i="0" dirty="0" smtClean="0">
                <a:effectLst/>
                <a:latin typeface="+mj-lt"/>
              </a:rPr>
              <a:t>, </a:t>
            </a:r>
            <a:r>
              <a:rPr lang="en-US" b="0" i="0" dirty="0" smtClean="0">
                <a:effectLst/>
                <a:latin typeface="+mj-lt"/>
              </a:rPr>
              <a:t>JR- </a:t>
            </a:r>
            <a:r>
              <a:rPr lang="ru-RU" b="0" i="0" dirty="0" err="1" smtClean="0">
                <a:effectLst/>
                <a:latin typeface="+mj-lt"/>
              </a:rPr>
              <a:t>детерминантымен</a:t>
            </a:r>
            <a:r>
              <a:rPr lang="ru-RU" b="0" i="0" dirty="0" smtClean="0">
                <a:effectLst/>
                <a:latin typeface="+mj-lt"/>
              </a:rPr>
              <a:t> </a:t>
            </a:r>
            <a:r>
              <a:rPr lang="ru-RU" b="0" i="0" dirty="0" err="1" smtClean="0">
                <a:effectLst/>
                <a:latin typeface="+mj-lt"/>
              </a:rPr>
              <a:t>байланысады</a:t>
            </a:r>
            <a:r>
              <a:rPr lang="ru-RU" b="0" i="0" dirty="0" smtClean="0">
                <a:effectLst/>
                <a:latin typeface="+mj-lt"/>
              </a:rPr>
              <a:t>, </a:t>
            </a:r>
            <a:r>
              <a:rPr lang="ru-RU" b="0" i="0" dirty="0" err="1" smtClean="0">
                <a:effectLst/>
                <a:latin typeface="+mj-lt"/>
              </a:rPr>
              <a:t>бұл</a:t>
            </a:r>
            <a:r>
              <a:rPr lang="ru-RU" b="0" i="0" dirty="0" smtClean="0">
                <a:effectLst/>
                <a:latin typeface="+mj-lt"/>
              </a:rPr>
              <a:t> </a:t>
            </a:r>
            <a:r>
              <a:rPr lang="ru-RU" b="0" i="0" dirty="0" err="1" smtClean="0">
                <a:effectLst/>
                <a:latin typeface="+mj-lt"/>
              </a:rPr>
              <a:t>иммунды</a:t>
            </a:r>
            <a:r>
              <a:rPr lang="ru-RU" b="0" i="0" dirty="0" smtClean="0">
                <a:effectLst/>
                <a:latin typeface="+mj-lt"/>
              </a:rPr>
              <a:t> </a:t>
            </a:r>
            <a:r>
              <a:rPr lang="ru-RU" b="0" i="0" dirty="0" err="1" smtClean="0">
                <a:effectLst/>
                <a:latin typeface="+mj-lt"/>
              </a:rPr>
              <a:t>жүйенің</a:t>
            </a:r>
            <a:r>
              <a:rPr lang="ru-RU" b="0" i="0" dirty="0" smtClean="0">
                <a:effectLst/>
                <a:latin typeface="+mj-lt"/>
              </a:rPr>
              <a:t> </a:t>
            </a:r>
            <a:r>
              <a:rPr lang="ru-RU" b="0" i="0" dirty="0" err="1" smtClean="0">
                <a:effectLst/>
                <a:latin typeface="+mj-lt"/>
              </a:rPr>
              <a:t>белсенуіне</a:t>
            </a:r>
            <a:r>
              <a:rPr lang="ru-RU" b="0" i="0" dirty="0" smtClean="0">
                <a:effectLst/>
                <a:latin typeface="+mj-lt"/>
              </a:rPr>
              <a:t> </a:t>
            </a:r>
            <a:r>
              <a:rPr lang="ru-RU" b="0" i="0" dirty="0" err="1" smtClean="0">
                <a:effectLst/>
                <a:latin typeface="+mj-lt"/>
              </a:rPr>
              <a:t>әкеледі</a:t>
            </a:r>
            <a:r>
              <a:rPr lang="ru-RU" b="0" i="0" dirty="0" smtClean="0">
                <a:effectLst/>
                <a:latin typeface="+mj-lt"/>
              </a:rPr>
              <a:t>;</a:t>
            </a:r>
          </a:p>
          <a:p>
            <a:pPr algn="just" fontAlgn="base">
              <a:buFont typeface="Arial" panose="020B0604020202020204" pitchFamily="34" charset="0"/>
              <a:buChar char="•"/>
            </a:pPr>
            <a:r>
              <a:rPr lang="ru-RU" b="0" i="0" dirty="0" err="1" smtClean="0">
                <a:effectLst/>
                <a:latin typeface="+mj-lt"/>
              </a:rPr>
              <a:t>Иммунды</a:t>
            </a:r>
            <a:r>
              <a:rPr lang="ru-RU" b="0" i="0" dirty="0" smtClean="0">
                <a:effectLst/>
                <a:latin typeface="+mj-lt"/>
              </a:rPr>
              <a:t> </a:t>
            </a:r>
            <a:r>
              <a:rPr lang="ru-RU" b="0" i="0" dirty="0" err="1" smtClean="0">
                <a:effectLst/>
                <a:latin typeface="+mj-lt"/>
              </a:rPr>
              <a:t>жауаптың</a:t>
            </a:r>
            <a:r>
              <a:rPr lang="ru-RU" b="0" i="0" dirty="0" smtClean="0">
                <a:effectLst/>
                <a:latin typeface="+mj-lt"/>
              </a:rPr>
              <a:t> </a:t>
            </a:r>
            <a:r>
              <a:rPr lang="ru-RU" b="0" i="0" dirty="0" err="1" smtClean="0">
                <a:effectLst/>
                <a:latin typeface="+mj-lt"/>
              </a:rPr>
              <a:t>жоғарғы</a:t>
            </a:r>
            <a:r>
              <a:rPr lang="ru-RU" b="0" i="0" dirty="0" smtClean="0">
                <a:effectLst/>
                <a:latin typeface="+mj-lt"/>
              </a:rPr>
              <a:t> </a:t>
            </a:r>
            <a:r>
              <a:rPr lang="ru-RU" b="0" i="0" dirty="0" err="1" smtClean="0">
                <a:effectLst/>
                <a:latin typeface="+mj-lt"/>
              </a:rPr>
              <a:t>типінде</a:t>
            </a:r>
            <a:r>
              <a:rPr lang="ru-RU" b="0" i="0" dirty="0" smtClean="0">
                <a:effectLst/>
                <a:latin typeface="+mj-lt"/>
              </a:rPr>
              <a:t> </a:t>
            </a:r>
            <a:r>
              <a:rPr lang="ru-RU" b="0" i="0" dirty="0" err="1" smtClean="0">
                <a:effectLst/>
                <a:latin typeface="+mj-lt"/>
              </a:rPr>
              <a:t>ауруларға</a:t>
            </a:r>
            <a:r>
              <a:rPr lang="ru-RU" b="0" i="0" dirty="0" smtClean="0">
                <a:effectLst/>
                <a:latin typeface="+mj-lt"/>
              </a:rPr>
              <a:t> </a:t>
            </a:r>
            <a:r>
              <a:rPr lang="ru-RU" b="0" i="0" dirty="0" err="1" smtClean="0">
                <a:effectLst/>
                <a:latin typeface="+mj-lt"/>
              </a:rPr>
              <a:t>төмен</a:t>
            </a:r>
            <a:r>
              <a:rPr lang="ru-RU" b="0" i="0" dirty="0" smtClean="0">
                <a:effectLst/>
                <a:latin typeface="+mj-lt"/>
              </a:rPr>
              <a:t> </a:t>
            </a:r>
            <a:r>
              <a:rPr lang="ru-RU" b="0" i="0" dirty="0" err="1" smtClean="0">
                <a:effectLst/>
                <a:latin typeface="+mj-lt"/>
              </a:rPr>
              <a:t>бейімділік</a:t>
            </a:r>
            <a:r>
              <a:rPr lang="ru-RU" b="0" i="0" dirty="0" smtClean="0">
                <a:effectLst/>
                <a:latin typeface="+mj-lt"/>
              </a:rPr>
              <a:t> пен </a:t>
            </a:r>
            <a:r>
              <a:rPr lang="ru-RU" b="0" i="0" dirty="0" err="1" smtClean="0">
                <a:effectLst/>
                <a:latin typeface="+mj-lt"/>
              </a:rPr>
              <a:t>оның</a:t>
            </a:r>
            <a:r>
              <a:rPr lang="ru-RU" b="0" i="0" dirty="0" smtClean="0">
                <a:effectLst/>
                <a:latin typeface="+mj-lt"/>
              </a:rPr>
              <a:t> </a:t>
            </a:r>
            <a:r>
              <a:rPr lang="ru-RU" b="0" i="0" dirty="0" err="1" smtClean="0">
                <a:effectLst/>
                <a:latin typeface="+mj-lt"/>
              </a:rPr>
              <a:t>төмен</a:t>
            </a:r>
            <a:r>
              <a:rPr lang="ru-RU" b="0" i="0" dirty="0" smtClean="0">
                <a:effectLst/>
                <a:latin typeface="+mj-lt"/>
              </a:rPr>
              <a:t> </a:t>
            </a:r>
            <a:r>
              <a:rPr lang="ru-RU" b="0" i="0" dirty="0" err="1" smtClean="0">
                <a:effectLst/>
                <a:latin typeface="+mj-lt"/>
              </a:rPr>
              <a:t>жиілігі</a:t>
            </a:r>
            <a:r>
              <a:rPr lang="ru-RU" b="0" i="0" dirty="0" smtClean="0">
                <a:effectLst/>
                <a:latin typeface="+mj-lt"/>
              </a:rPr>
              <a:t> </a:t>
            </a:r>
            <a:r>
              <a:rPr lang="ru-RU" b="0" i="0" dirty="0" err="1" smtClean="0">
                <a:effectLst/>
                <a:latin typeface="+mj-lt"/>
              </a:rPr>
              <a:t>орын</a:t>
            </a:r>
            <a:r>
              <a:rPr lang="ru-RU" b="0" i="0" dirty="0" smtClean="0">
                <a:effectLst/>
                <a:latin typeface="+mj-lt"/>
              </a:rPr>
              <a:t> </a:t>
            </a:r>
            <a:r>
              <a:rPr lang="ru-RU" b="0" i="0" dirty="0" err="1" smtClean="0">
                <a:effectLst/>
                <a:latin typeface="+mj-lt"/>
              </a:rPr>
              <a:t>алады</a:t>
            </a:r>
            <a:r>
              <a:rPr lang="ru-RU" b="0" i="0" dirty="0" smtClean="0">
                <a:effectLst/>
                <a:latin typeface="+mj-lt"/>
              </a:rPr>
              <a:t>;</a:t>
            </a:r>
          </a:p>
          <a:p>
            <a:pPr algn="just" fontAlgn="base">
              <a:buFont typeface="Arial" panose="020B0604020202020204" pitchFamily="34" charset="0"/>
              <a:buChar char="•"/>
            </a:pPr>
            <a:r>
              <a:rPr lang="ru-RU" b="0" i="0" dirty="0" err="1" smtClean="0">
                <a:effectLst/>
                <a:latin typeface="+mj-lt"/>
              </a:rPr>
              <a:t>Иммунды</a:t>
            </a:r>
            <a:r>
              <a:rPr lang="ru-RU" b="0" i="0" dirty="0" smtClean="0">
                <a:effectLst/>
                <a:latin typeface="+mj-lt"/>
              </a:rPr>
              <a:t> </a:t>
            </a:r>
            <a:r>
              <a:rPr lang="ru-RU" b="0" i="0" dirty="0" err="1" smtClean="0">
                <a:effectLst/>
                <a:latin typeface="+mj-lt"/>
              </a:rPr>
              <a:t>жауптың</a:t>
            </a:r>
            <a:r>
              <a:rPr lang="ru-RU" b="0" i="0" dirty="0" smtClean="0">
                <a:effectLst/>
                <a:latin typeface="+mj-lt"/>
              </a:rPr>
              <a:t> </a:t>
            </a:r>
            <a:r>
              <a:rPr lang="ru-RU" b="0" i="0" dirty="0" err="1" smtClean="0">
                <a:effectLst/>
                <a:latin typeface="+mj-lt"/>
              </a:rPr>
              <a:t>төменгі</a:t>
            </a:r>
            <a:r>
              <a:rPr lang="ru-RU" b="0" i="0" dirty="0" smtClean="0">
                <a:effectLst/>
                <a:latin typeface="+mj-lt"/>
              </a:rPr>
              <a:t> </a:t>
            </a:r>
            <a:r>
              <a:rPr lang="ru-RU" b="0" i="0" dirty="0" err="1" smtClean="0">
                <a:effectLst/>
                <a:latin typeface="+mj-lt"/>
              </a:rPr>
              <a:t>типінде</a:t>
            </a:r>
            <a:r>
              <a:rPr lang="ru-RU" b="0" i="0" dirty="0" smtClean="0">
                <a:effectLst/>
                <a:latin typeface="+mj-lt"/>
              </a:rPr>
              <a:t> </a:t>
            </a:r>
            <a:r>
              <a:rPr lang="ru-RU" b="0" i="0" dirty="0" err="1" smtClean="0">
                <a:effectLst/>
                <a:latin typeface="+mj-lt"/>
              </a:rPr>
              <a:t>ауруларға</a:t>
            </a:r>
            <a:r>
              <a:rPr lang="ru-RU" b="0" i="0" dirty="0" smtClean="0">
                <a:effectLst/>
                <a:latin typeface="+mj-lt"/>
              </a:rPr>
              <a:t> </a:t>
            </a:r>
            <a:r>
              <a:rPr lang="ru-RU" b="0" i="0" dirty="0" err="1" smtClean="0">
                <a:effectLst/>
                <a:latin typeface="+mj-lt"/>
              </a:rPr>
              <a:t>жоғары</a:t>
            </a:r>
            <a:r>
              <a:rPr lang="ru-RU" b="0" i="0" dirty="0" smtClean="0">
                <a:effectLst/>
                <a:latin typeface="+mj-lt"/>
              </a:rPr>
              <a:t> </a:t>
            </a:r>
            <a:r>
              <a:rPr lang="ru-RU" b="0" i="0" dirty="0" err="1" smtClean="0">
                <a:effectLst/>
                <a:latin typeface="+mj-lt"/>
              </a:rPr>
              <a:t>бейімділік</a:t>
            </a:r>
            <a:r>
              <a:rPr lang="ru-RU" b="0" i="0" dirty="0" smtClean="0">
                <a:effectLst/>
                <a:latin typeface="+mj-lt"/>
              </a:rPr>
              <a:t> пен, </a:t>
            </a:r>
            <a:r>
              <a:rPr lang="ru-RU" b="0" i="0" dirty="0" err="1" smtClean="0">
                <a:effectLst/>
                <a:latin typeface="+mj-lt"/>
              </a:rPr>
              <a:t>сәйкесінше</a:t>
            </a:r>
            <a:r>
              <a:rPr lang="ru-RU" b="0" i="0" dirty="0" smtClean="0">
                <a:effectLst/>
                <a:latin typeface="+mj-lt"/>
              </a:rPr>
              <a:t>, </a:t>
            </a:r>
            <a:r>
              <a:rPr lang="ru-RU" b="0" i="0" dirty="0" err="1" smtClean="0">
                <a:effectLst/>
                <a:latin typeface="+mj-lt"/>
              </a:rPr>
              <a:t>аурудың</a:t>
            </a:r>
            <a:r>
              <a:rPr lang="ru-RU" b="0" i="0" dirty="0" smtClean="0">
                <a:effectLst/>
                <a:latin typeface="+mj-lt"/>
              </a:rPr>
              <a:t> </a:t>
            </a:r>
            <a:r>
              <a:rPr lang="ru-RU" b="0" i="0" dirty="0" err="1" smtClean="0">
                <a:effectLst/>
                <a:latin typeface="+mj-lt"/>
              </a:rPr>
              <a:t>жоғары</a:t>
            </a:r>
            <a:r>
              <a:rPr lang="ru-RU" b="0" i="0" dirty="0" smtClean="0">
                <a:effectLst/>
                <a:latin typeface="+mj-lt"/>
              </a:rPr>
              <a:t> </a:t>
            </a:r>
            <a:r>
              <a:rPr lang="ru-RU" b="0" i="0" dirty="0" err="1" smtClean="0">
                <a:effectLst/>
                <a:latin typeface="+mj-lt"/>
              </a:rPr>
              <a:t>жиілігі</a:t>
            </a:r>
            <a:r>
              <a:rPr lang="ru-RU" b="0" i="0" dirty="0" smtClean="0">
                <a:effectLst/>
                <a:latin typeface="+mj-lt"/>
              </a:rPr>
              <a:t> </a:t>
            </a:r>
            <a:r>
              <a:rPr lang="ru-RU" b="0" i="0" dirty="0" err="1" smtClean="0">
                <a:effectLst/>
                <a:latin typeface="+mj-lt"/>
              </a:rPr>
              <a:t>орын</a:t>
            </a:r>
            <a:r>
              <a:rPr lang="ru-RU" b="0" i="0" dirty="0" smtClean="0">
                <a:effectLst/>
                <a:latin typeface="+mj-lt"/>
              </a:rPr>
              <a:t> </a:t>
            </a:r>
            <a:r>
              <a:rPr lang="ru-RU" b="0" i="0" dirty="0" err="1" smtClean="0">
                <a:effectLst/>
                <a:latin typeface="+mj-lt"/>
              </a:rPr>
              <a:t>алады</a:t>
            </a:r>
            <a:r>
              <a:rPr lang="ru-RU" b="0" i="0" dirty="0" smtClean="0">
                <a:effectLst/>
                <a:latin typeface="+mj-lt"/>
              </a:rPr>
              <a:t>.</a:t>
            </a:r>
            <a:endParaRPr lang="ru-RU" b="0" i="0" dirty="0">
              <a:effectLst/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18084072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85800" y="2019614"/>
            <a:ext cx="11095736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err="1" smtClean="0">
                <a:latin typeface="+mj-lt"/>
              </a:rPr>
              <a:t>Иммунологияда</a:t>
            </a:r>
            <a:r>
              <a:rPr lang="ru-RU" dirty="0" smtClean="0">
                <a:latin typeface="+mj-lt"/>
              </a:rPr>
              <a:t> </a:t>
            </a:r>
            <a:r>
              <a:rPr lang="ru-RU" dirty="0" err="1" smtClean="0">
                <a:latin typeface="+mj-lt"/>
              </a:rPr>
              <a:t>қолданатын</a:t>
            </a:r>
            <a:r>
              <a:rPr lang="ru-RU" dirty="0" smtClean="0">
                <a:latin typeface="+mj-lt"/>
              </a:rPr>
              <a:t> </a:t>
            </a:r>
            <a:r>
              <a:rPr lang="ru-RU" b="1" dirty="0" smtClean="0">
                <a:latin typeface="+mj-lt"/>
              </a:rPr>
              <a:t>т р а н с п л а н т а ц и я </a:t>
            </a:r>
            <a:r>
              <a:rPr lang="ru-RU" dirty="0" err="1" smtClean="0">
                <a:latin typeface="+mj-lt"/>
              </a:rPr>
              <a:t>термині</a:t>
            </a:r>
            <a:r>
              <a:rPr lang="ru-RU" dirty="0" smtClean="0">
                <a:latin typeface="+mj-lt"/>
              </a:rPr>
              <a:t> б</a:t>
            </a:r>
            <a:r>
              <a:rPr lang="en-US" dirty="0" err="1" smtClean="0">
                <a:latin typeface="+mj-lt"/>
              </a:rPr>
              <a:t>i</a:t>
            </a:r>
            <a:r>
              <a:rPr lang="ru-RU" dirty="0" smtClean="0">
                <a:latin typeface="+mj-lt"/>
              </a:rPr>
              <a:t>р </a:t>
            </a:r>
            <a:r>
              <a:rPr lang="ru-RU" dirty="0" err="1" smtClean="0">
                <a:latin typeface="+mj-lt"/>
              </a:rPr>
              <a:t>организмнен</a:t>
            </a:r>
            <a:r>
              <a:rPr lang="ru-RU" dirty="0" smtClean="0">
                <a:latin typeface="+mj-lt"/>
              </a:rPr>
              <a:t> </a:t>
            </a:r>
            <a:r>
              <a:rPr lang="ru-RU" dirty="0" err="1" smtClean="0">
                <a:latin typeface="+mj-lt"/>
              </a:rPr>
              <a:t>ек</a:t>
            </a:r>
            <a:r>
              <a:rPr lang="en-US" dirty="0" err="1" smtClean="0">
                <a:latin typeface="+mj-lt"/>
              </a:rPr>
              <a:t>i</a:t>
            </a:r>
            <a:r>
              <a:rPr lang="ru-RU" dirty="0" err="1" smtClean="0">
                <a:latin typeface="+mj-lt"/>
              </a:rPr>
              <a:t>нш</a:t>
            </a:r>
            <a:r>
              <a:rPr lang="en-US" dirty="0" err="1" smtClean="0">
                <a:latin typeface="+mj-lt"/>
              </a:rPr>
              <a:t>i</a:t>
            </a:r>
            <a:r>
              <a:rPr lang="en-US" dirty="0" smtClean="0">
                <a:latin typeface="+mj-lt"/>
              </a:rPr>
              <a:t> </a:t>
            </a:r>
            <a:r>
              <a:rPr lang="ru-RU" dirty="0" err="1" smtClean="0">
                <a:latin typeface="+mj-lt"/>
              </a:rPr>
              <a:t>организмге</a:t>
            </a:r>
            <a:r>
              <a:rPr lang="ru-RU" dirty="0" smtClean="0">
                <a:latin typeface="+mj-lt"/>
              </a:rPr>
              <a:t> </a:t>
            </a:r>
            <a:r>
              <a:rPr lang="ru-RU" dirty="0" err="1" smtClean="0">
                <a:latin typeface="+mj-lt"/>
              </a:rPr>
              <a:t>жасушаларды</a:t>
            </a:r>
            <a:r>
              <a:rPr lang="ru-RU" dirty="0" smtClean="0">
                <a:latin typeface="+mj-lt"/>
              </a:rPr>
              <a:t>, </a:t>
            </a:r>
            <a:r>
              <a:rPr lang="ru-RU" dirty="0" err="1" smtClean="0">
                <a:latin typeface="+mj-lt"/>
              </a:rPr>
              <a:t>тіндерд</a:t>
            </a:r>
            <a:r>
              <a:rPr lang="en-US" dirty="0" err="1" smtClean="0">
                <a:latin typeface="+mj-lt"/>
              </a:rPr>
              <a:t>i</a:t>
            </a:r>
            <a:r>
              <a:rPr lang="en-US" dirty="0" smtClean="0">
                <a:latin typeface="+mj-lt"/>
              </a:rPr>
              <a:t> </a:t>
            </a:r>
            <a:r>
              <a:rPr lang="ru-RU" dirty="0" err="1" smtClean="0">
                <a:latin typeface="+mj-lt"/>
              </a:rPr>
              <a:t>және</a:t>
            </a:r>
            <a:r>
              <a:rPr lang="ru-RU" dirty="0" smtClean="0">
                <a:latin typeface="+mj-lt"/>
              </a:rPr>
              <a:t> </a:t>
            </a:r>
            <a:r>
              <a:rPr lang="ru-RU" dirty="0" err="1" smtClean="0">
                <a:latin typeface="+mj-lt"/>
              </a:rPr>
              <a:t>мүшелерд</a:t>
            </a:r>
            <a:r>
              <a:rPr lang="en-US" dirty="0" err="1" smtClean="0">
                <a:latin typeface="+mj-lt"/>
              </a:rPr>
              <a:t>i</a:t>
            </a:r>
            <a:r>
              <a:rPr lang="en-US" dirty="0" smtClean="0">
                <a:latin typeface="+mj-lt"/>
              </a:rPr>
              <a:t> </a:t>
            </a:r>
            <a:r>
              <a:rPr lang="ru-RU" dirty="0" err="1" smtClean="0">
                <a:latin typeface="+mj-lt"/>
              </a:rPr>
              <a:t>алмастыруды</a:t>
            </a:r>
            <a:r>
              <a:rPr lang="ru-RU" dirty="0" smtClean="0">
                <a:latin typeface="+mj-lt"/>
              </a:rPr>
              <a:t> </a:t>
            </a:r>
            <a:r>
              <a:rPr lang="ru-RU" dirty="0" err="1" smtClean="0">
                <a:latin typeface="+mj-lt"/>
              </a:rPr>
              <a:t>білдіреді</a:t>
            </a:r>
            <a:r>
              <a:rPr lang="ru-RU" dirty="0" smtClean="0">
                <a:latin typeface="+mj-lt"/>
              </a:rPr>
              <a:t>. </a:t>
            </a:r>
            <a:r>
              <a:rPr lang="ru-RU" dirty="0" err="1" smtClean="0">
                <a:latin typeface="+mj-lt"/>
              </a:rPr>
              <a:t>Көптеген</a:t>
            </a:r>
            <a:r>
              <a:rPr lang="ru-RU" dirty="0" smtClean="0">
                <a:latin typeface="+mj-lt"/>
              </a:rPr>
              <a:t> </a:t>
            </a:r>
            <a:r>
              <a:rPr lang="ru-RU" dirty="0" err="1" smtClean="0">
                <a:latin typeface="+mj-lt"/>
              </a:rPr>
              <a:t>түрл</a:t>
            </a:r>
            <a:r>
              <a:rPr lang="en-US" dirty="0" err="1" smtClean="0">
                <a:latin typeface="+mj-lt"/>
              </a:rPr>
              <a:t>i</a:t>
            </a:r>
            <a:r>
              <a:rPr lang="en-US" dirty="0" smtClean="0">
                <a:latin typeface="+mj-lt"/>
              </a:rPr>
              <a:t> </a:t>
            </a:r>
            <a:r>
              <a:rPr lang="ru-RU" dirty="0" err="1" smtClean="0">
                <a:latin typeface="+mj-lt"/>
              </a:rPr>
              <a:t>трансплантациялардың</a:t>
            </a:r>
            <a:r>
              <a:rPr lang="ru-RU" dirty="0" smtClean="0">
                <a:latin typeface="+mj-lt"/>
              </a:rPr>
              <a:t> </a:t>
            </a:r>
            <a:r>
              <a:rPr lang="ru-RU" dirty="0" err="1" smtClean="0">
                <a:latin typeface="+mj-lt"/>
              </a:rPr>
              <a:t>хирургиялық</a:t>
            </a:r>
            <a:r>
              <a:rPr lang="ru-RU" dirty="0" smtClean="0">
                <a:latin typeface="+mj-lt"/>
              </a:rPr>
              <a:t> </a:t>
            </a:r>
            <a:r>
              <a:rPr lang="ru-RU" dirty="0" err="1" smtClean="0">
                <a:latin typeface="+mj-lt"/>
              </a:rPr>
              <a:t>әд</a:t>
            </a:r>
            <a:r>
              <a:rPr lang="en-US" dirty="0" err="1" smtClean="0">
                <a:latin typeface="+mj-lt"/>
              </a:rPr>
              <a:t>i</a:t>
            </a:r>
            <a:r>
              <a:rPr lang="ru-RU" dirty="0" smtClean="0">
                <a:latin typeface="+mj-lt"/>
              </a:rPr>
              <a:t>стер</a:t>
            </a:r>
            <a:r>
              <a:rPr lang="en-US" dirty="0" err="1" smtClean="0">
                <a:latin typeface="+mj-lt"/>
              </a:rPr>
              <a:t>i</a:t>
            </a:r>
            <a:r>
              <a:rPr lang="en-US" dirty="0" smtClean="0">
                <a:latin typeface="+mj-lt"/>
              </a:rPr>
              <a:t> </a:t>
            </a:r>
            <a:r>
              <a:rPr lang="ru-RU" dirty="0" smtClean="0">
                <a:latin typeface="+mj-lt"/>
              </a:rPr>
              <a:t>б</a:t>
            </a:r>
            <a:r>
              <a:rPr lang="en-US" dirty="0" err="1" smtClean="0">
                <a:latin typeface="+mj-lt"/>
              </a:rPr>
              <a:t>i</a:t>
            </a:r>
            <a:r>
              <a:rPr lang="ru-RU" dirty="0" err="1" smtClean="0">
                <a:latin typeface="+mj-lt"/>
              </a:rPr>
              <a:t>зд</a:t>
            </a:r>
            <a:r>
              <a:rPr lang="en-US" dirty="0" err="1" smtClean="0">
                <a:latin typeface="+mj-lt"/>
              </a:rPr>
              <a:t>i</a:t>
            </a:r>
            <a:r>
              <a:rPr lang="ru-RU" dirty="0" smtClean="0">
                <a:latin typeface="+mj-lt"/>
              </a:rPr>
              <a:t>ң </a:t>
            </a:r>
            <a:r>
              <a:rPr lang="ru-RU" dirty="0" err="1" smtClean="0">
                <a:latin typeface="+mj-lt"/>
              </a:rPr>
              <a:t>дәу</a:t>
            </a:r>
            <a:r>
              <a:rPr lang="en-US" dirty="0" err="1" smtClean="0">
                <a:latin typeface="+mj-lt"/>
              </a:rPr>
              <a:t>i</a:t>
            </a:r>
            <a:r>
              <a:rPr lang="ru-RU" dirty="0" err="1" smtClean="0">
                <a:latin typeface="+mj-lt"/>
              </a:rPr>
              <a:t>рде</a:t>
            </a:r>
            <a:r>
              <a:rPr lang="ru-RU" dirty="0" smtClean="0">
                <a:latin typeface="+mj-lt"/>
              </a:rPr>
              <a:t> </a:t>
            </a:r>
            <a:r>
              <a:rPr lang="ru-RU" dirty="0" err="1" smtClean="0">
                <a:latin typeface="+mj-lt"/>
              </a:rPr>
              <a:t>жет</a:t>
            </a:r>
            <a:r>
              <a:rPr lang="en-US" dirty="0" err="1" smtClean="0">
                <a:latin typeface="+mj-lt"/>
              </a:rPr>
              <a:t>i</a:t>
            </a:r>
            <a:r>
              <a:rPr lang="ru-RU" dirty="0" err="1" smtClean="0">
                <a:latin typeface="+mj-lt"/>
              </a:rPr>
              <a:t>лд</a:t>
            </a:r>
            <a:r>
              <a:rPr lang="en-US" dirty="0" err="1" smtClean="0">
                <a:latin typeface="+mj-lt"/>
              </a:rPr>
              <a:t>i</a:t>
            </a:r>
            <a:r>
              <a:rPr lang="ru-RU" dirty="0" smtClean="0">
                <a:latin typeface="+mj-lt"/>
              </a:rPr>
              <a:t>р</a:t>
            </a:r>
            <a:r>
              <a:rPr lang="en-US" dirty="0" err="1" smtClean="0">
                <a:latin typeface="+mj-lt"/>
              </a:rPr>
              <a:t>i</a:t>
            </a:r>
            <a:r>
              <a:rPr lang="ru-RU" dirty="0" err="1" smtClean="0">
                <a:latin typeface="+mj-lt"/>
              </a:rPr>
              <a:t>лген</a:t>
            </a:r>
            <a:r>
              <a:rPr lang="ru-RU" dirty="0" smtClean="0">
                <a:latin typeface="+mj-lt"/>
              </a:rPr>
              <a:t>. </a:t>
            </a:r>
            <a:r>
              <a:rPr lang="ru-RU" dirty="0" err="1" smtClean="0">
                <a:latin typeface="+mj-lt"/>
              </a:rPr>
              <a:t>Ғалымдар</a:t>
            </a:r>
            <a:r>
              <a:rPr lang="ru-RU" dirty="0" smtClean="0">
                <a:latin typeface="+mj-lt"/>
              </a:rPr>
              <a:t> </a:t>
            </a:r>
            <a:r>
              <a:rPr lang="ru-RU" dirty="0" err="1" smtClean="0">
                <a:latin typeface="+mj-lt"/>
              </a:rPr>
              <a:t>мүшелер</a:t>
            </a:r>
            <a:r>
              <a:rPr lang="ru-RU" dirty="0" smtClean="0">
                <a:latin typeface="+mj-lt"/>
              </a:rPr>
              <a:t> мен т</a:t>
            </a:r>
            <a:r>
              <a:rPr lang="en-US" dirty="0" err="1" smtClean="0">
                <a:latin typeface="+mj-lt"/>
              </a:rPr>
              <a:t>i</a:t>
            </a:r>
            <a:r>
              <a:rPr lang="ru-RU" dirty="0" err="1" smtClean="0">
                <a:latin typeface="+mj-lt"/>
              </a:rPr>
              <a:t>ндерд</a:t>
            </a:r>
            <a:r>
              <a:rPr lang="en-US" dirty="0" err="1" smtClean="0">
                <a:latin typeface="+mj-lt"/>
              </a:rPr>
              <a:t>i</a:t>
            </a:r>
            <a:r>
              <a:rPr lang="en-US" dirty="0" smtClean="0">
                <a:latin typeface="+mj-lt"/>
              </a:rPr>
              <a:t> </a:t>
            </a:r>
            <a:r>
              <a:rPr lang="ru-RU" dirty="0" smtClean="0">
                <a:latin typeface="+mj-lt"/>
              </a:rPr>
              <a:t>б</a:t>
            </a:r>
            <a:r>
              <a:rPr lang="en-US" dirty="0" err="1" smtClean="0">
                <a:latin typeface="+mj-lt"/>
              </a:rPr>
              <a:t>i</a:t>
            </a:r>
            <a:r>
              <a:rPr lang="ru-RU" dirty="0" smtClean="0">
                <a:latin typeface="+mj-lt"/>
              </a:rPr>
              <a:t>р </a:t>
            </a:r>
            <a:r>
              <a:rPr lang="ru-RU" dirty="0" err="1" smtClean="0">
                <a:latin typeface="+mj-lt"/>
              </a:rPr>
              <a:t>индивидуумнан</a:t>
            </a:r>
            <a:r>
              <a:rPr lang="ru-RU" dirty="0" smtClean="0">
                <a:latin typeface="+mj-lt"/>
              </a:rPr>
              <a:t> </a:t>
            </a:r>
            <a:r>
              <a:rPr lang="ru-RU" dirty="0" err="1" smtClean="0">
                <a:latin typeface="+mj-lt"/>
              </a:rPr>
              <a:t>ек</a:t>
            </a:r>
            <a:r>
              <a:rPr lang="en-US" dirty="0" err="1" smtClean="0">
                <a:latin typeface="+mj-lt"/>
              </a:rPr>
              <a:t>i</a:t>
            </a:r>
            <a:r>
              <a:rPr lang="ru-RU" dirty="0" err="1" smtClean="0">
                <a:latin typeface="+mj-lt"/>
              </a:rPr>
              <a:t>нш</a:t>
            </a:r>
            <a:r>
              <a:rPr lang="en-US" dirty="0" err="1" smtClean="0">
                <a:latin typeface="+mj-lt"/>
              </a:rPr>
              <a:t>i</a:t>
            </a:r>
            <a:r>
              <a:rPr lang="en-US" dirty="0" smtClean="0">
                <a:latin typeface="+mj-lt"/>
              </a:rPr>
              <a:t> </a:t>
            </a:r>
            <a:r>
              <a:rPr lang="ru-RU" dirty="0" err="1" smtClean="0">
                <a:latin typeface="+mj-lt"/>
              </a:rPr>
              <a:t>индивидуумға</a:t>
            </a:r>
            <a:r>
              <a:rPr lang="ru-RU" dirty="0" smtClean="0">
                <a:latin typeface="+mj-lt"/>
              </a:rPr>
              <a:t> </a:t>
            </a:r>
            <a:r>
              <a:rPr lang="ru-RU" dirty="0" err="1" smtClean="0">
                <a:latin typeface="+mj-lt"/>
              </a:rPr>
              <a:t>алмастыру</a:t>
            </a:r>
            <a:r>
              <a:rPr lang="ru-RU" dirty="0" smtClean="0">
                <a:latin typeface="+mj-lt"/>
              </a:rPr>
              <a:t> </a:t>
            </a:r>
            <a:r>
              <a:rPr lang="ru-RU" dirty="0" err="1" smtClean="0">
                <a:latin typeface="+mj-lt"/>
              </a:rPr>
              <a:t>сұрақтарына</a:t>
            </a:r>
            <a:r>
              <a:rPr lang="ru-RU" dirty="0" smtClean="0">
                <a:latin typeface="+mj-lt"/>
              </a:rPr>
              <a:t> </a:t>
            </a:r>
            <a:r>
              <a:rPr lang="ru-RU" dirty="0" err="1" smtClean="0">
                <a:latin typeface="+mj-lt"/>
              </a:rPr>
              <a:t>хирургиялық</a:t>
            </a:r>
            <a:r>
              <a:rPr lang="ru-RU" dirty="0" smtClean="0">
                <a:latin typeface="+mj-lt"/>
              </a:rPr>
              <a:t> </a:t>
            </a:r>
            <a:r>
              <a:rPr lang="ru-RU" dirty="0" err="1" smtClean="0">
                <a:latin typeface="+mj-lt"/>
              </a:rPr>
              <a:t>технологиялар</a:t>
            </a:r>
            <a:r>
              <a:rPr lang="ru-RU" dirty="0" smtClean="0">
                <a:latin typeface="+mj-lt"/>
              </a:rPr>
              <a:t> </a:t>
            </a:r>
            <a:r>
              <a:rPr lang="ru-RU" dirty="0" err="1" smtClean="0">
                <a:latin typeface="+mj-lt"/>
              </a:rPr>
              <a:t>көмегімен</a:t>
            </a:r>
            <a:r>
              <a:rPr lang="ru-RU" dirty="0" smtClean="0">
                <a:latin typeface="+mj-lt"/>
              </a:rPr>
              <a:t> </a:t>
            </a:r>
            <a:r>
              <a:rPr lang="ru-RU" dirty="0" err="1" smtClean="0">
                <a:latin typeface="+mj-lt"/>
              </a:rPr>
              <a:t>жауаптарды</a:t>
            </a:r>
            <a:r>
              <a:rPr lang="ru-RU" dirty="0" smtClean="0">
                <a:latin typeface="+mj-lt"/>
              </a:rPr>
              <a:t> </a:t>
            </a:r>
            <a:r>
              <a:rPr lang="ru-RU" dirty="0" err="1" smtClean="0">
                <a:latin typeface="+mj-lt"/>
              </a:rPr>
              <a:t>тапқан</a:t>
            </a:r>
            <a:r>
              <a:rPr lang="ru-RU" dirty="0" smtClean="0">
                <a:latin typeface="+mj-lt"/>
              </a:rPr>
              <a:t>. 1902 </a:t>
            </a:r>
            <a:r>
              <a:rPr lang="ru-RU" dirty="0" err="1" smtClean="0">
                <a:latin typeface="+mj-lt"/>
              </a:rPr>
              <a:t>жылы</a:t>
            </a:r>
            <a:r>
              <a:rPr lang="ru-RU" dirty="0" smtClean="0">
                <a:latin typeface="+mj-lt"/>
              </a:rPr>
              <a:t> </a:t>
            </a:r>
            <a:r>
              <a:rPr lang="ru-RU" dirty="0" err="1" smtClean="0">
                <a:latin typeface="+mj-lt"/>
              </a:rPr>
              <a:t>Венециялық</a:t>
            </a:r>
            <a:r>
              <a:rPr lang="ru-RU" dirty="0" smtClean="0">
                <a:latin typeface="+mj-lt"/>
              </a:rPr>
              <a:t> хирург </a:t>
            </a:r>
            <a:r>
              <a:rPr lang="en-US" dirty="0" smtClean="0">
                <a:latin typeface="+mj-lt"/>
              </a:rPr>
              <a:t>Ullman </a:t>
            </a:r>
            <a:r>
              <a:rPr lang="ru-RU" dirty="0" err="1" smtClean="0">
                <a:latin typeface="+mj-lt"/>
              </a:rPr>
              <a:t>көрсету</a:t>
            </a:r>
            <a:r>
              <a:rPr lang="en-US" dirty="0" err="1" smtClean="0">
                <a:latin typeface="+mj-lt"/>
              </a:rPr>
              <a:t>i</a:t>
            </a:r>
            <a:r>
              <a:rPr lang="en-US" dirty="0" smtClean="0">
                <a:latin typeface="+mj-lt"/>
              </a:rPr>
              <a:t> </a:t>
            </a:r>
            <a:r>
              <a:rPr lang="ru-RU" dirty="0" err="1" smtClean="0">
                <a:latin typeface="+mj-lt"/>
              </a:rPr>
              <a:t>бойынша</a:t>
            </a:r>
            <a:r>
              <a:rPr lang="ru-RU" dirty="0" smtClean="0">
                <a:latin typeface="+mj-lt"/>
              </a:rPr>
              <a:t>, б</a:t>
            </a:r>
            <a:r>
              <a:rPr lang="en-US" dirty="0" err="1" smtClean="0">
                <a:latin typeface="+mj-lt"/>
              </a:rPr>
              <a:t>i</a:t>
            </a:r>
            <a:r>
              <a:rPr lang="ru-RU" dirty="0" smtClean="0">
                <a:latin typeface="+mj-lt"/>
              </a:rPr>
              <a:t>р </a:t>
            </a:r>
            <a:r>
              <a:rPr lang="ru-RU" dirty="0" err="1" smtClean="0">
                <a:latin typeface="+mj-lt"/>
              </a:rPr>
              <a:t>жануардан</a:t>
            </a:r>
            <a:r>
              <a:rPr lang="ru-RU" dirty="0" smtClean="0">
                <a:latin typeface="+mj-lt"/>
              </a:rPr>
              <a:t> </a:t>
            </a:r>
            <a:r>
              <a:rPr lang="ru-RU" dirty="0" err="1" smtClean="0">
                <a:latin typeface="+mj-lt"/>
              </a:rPr>
              <a:t>алып</a:t>
            </a:r>
            <a:r>
              <a:rPr lang="ru-RU" dirty="0" smtClean="0">
                <a:latin typeface="+mj-lt"/>
              </a:rPr>
              <a:t> </a:t>
            </a:r>
            <a:r>
              <a:rPr lang="ru-RU" dirty="0" err="1" smtClean="0">
                <a:latin typeface="+mj-lt"/>
              </a:rPr>
              <a:t>сондай</a:t>
            </a:r>
            <a:r>
              <a:rPr lang="ru-RU" dirty="0" smtClean="0">
                <a:latin typeface="+mj-lt"/>
              </a:rPr>
              <a:t> </a:t>
            </a:r>
            <a:r>
              <a:rPr lang="ru-RU" dirty="0" err="1" smtClean="0">
                <a:latin typeface="+mj-lt"/>
              </a:rPr>
              <a:t>ғана</a:t>
            </a:r>
            <a:r>
              <a:rPr lang="ru-RU" dirty="0" smtClean="0">
                <a:latin typeface="+mj-lt"/>
              </a:rPr>
              <a:t> </a:t>
            </a:r>
            <a:r>
              <a:rPr lang="ru-RU" dirty="0" err="1" smtClean="0">
                <a:latin typeface="+mj-lt"/>
              </a:rPr>
              <a:t>жануарға</a:t>
            </a:r>
            <a:r>
              <a:rPr lang="ru-RU" dirty="0" smtClean="0">
                <a:latin typeface="+mj-lt"/>
              </a:rPr>
              <a:t> </a:t>
            </a:r>
            <a:r>
              <a:rPr lang="ru-RU" dirty="0" err="1" smtClean="0">
                <a:latin typeface="+mj-lt"/>
              </a:rPr>
              <a:t>бүйрек</a:t>
            </a:r>
            <a:r>
              <a:rPr lang="ru-RU" dirty="0" smtClean="0">
                <a:latin typeface="+mj-lt"/>
              </a:rPr>
              <a:t> </a:t>
            </a:r>
            <a:r>
              <a:rPr lang="ru-RU" dirty="0" err="1" smtClean="0">
                <a:latin typeface="+mj-lt"/>
              </a:rPr>
              <a:t>алмастырып</a:t>
            </a:r>
            <a:r>
              <a:rPr lang="ru-RU" dirty="0" smtClean="0">
                <a:latin typeface="+mj-lt"/>
              </a:rPr>
              <a:t> </a:t>
            </a:r>
            <a:r>
              <a:rPr lang="ru-RU" dirty="0" err="1" smtClean="0">
                <a:latin typeface="+mj-lt"/>
              </a:rPr>
              <a:t>салғанда</a:t>
            </a:r>
            <a:r>
              <a:rPr lang="ru-RU" dirty="0" smtClean="0">
                <a:latin typeface="+mj-lt"/>
              </a:rPr>
              <a:t>, </a:t>
            </a:r>
            <a:r>
              <a:rPr lang="ru-RU" dirty="0" err="1" smtClean="0">
                <a:latin typeface="+mj-lt"/>
              </a:rPr>
              <a:t>бүйрект</a:t>
            </a:r>
            <a:r>
              <a:rPr lang="en-US" dirty="0" err="1" smtClean="0">
                <a:latin typeface="+mj-lt"/>
              </a:rPr>
              <a:t>i</a:t>
            </a:r>
            <a:r>
              <a:rPr lang="ru-RU" dirty="0" smtClean="0">
                <a:latin typeface="+mj-lt"/>
              </a:rPr>
              <a:t>ң </a:t>
            </a:r>
            <a:r>
              <a:rPr lang="ru-RU" dirty="0" err="1" smtClean="0">
                <a:latin typeface="+mj-lt"/>
              </a:rPr>
              <a:t>қызмет</a:t>
            </a:r>
            <a:r>
              <a:rPr lang="en-US" dirty="0" err="1" smtClean="0">
                <a:latin typeface="+mj-lt"/>
              </a:rPr>
              <a:t>i</a:t>
            </a:r>
            <a:r>
              <a:rPr lang="en-US" dirty="0" smtClean="0">
                <a:latin typeface="+mj-lt"/>
              </a:rPr>
              <a:t> </a:t>
            </a:r>
            <a:r>
              <a:rPr lang="ru-RU" dirty="0" err="1" smtClean="0">
                <a:latin typeface="+mj-lt"/>
              </a:rPr>
              <a:t>қалпына</a:t>
            </a:r>
            <a:r>
              <a:rPr lang="ru-RU" dirty="0" smtClean="0">
                <a:latin typeface="+mj-lt"/>
              </a:rPr>
              <a:t> </a:t>
            </a:r>
            <a:r>
              <a:rPr lang="ru-RU" dirty="0" err="1" smtClean="0">
                <a:latin typeface="+mj-lt"/>
              </a:rPr>
              <a:t>келген</a:t>
            </a:r>
            <a:r>
              <a:rPr lang="ru-RU" dirty="0" smtClean="0">
                <a:latin typeface="+mj-lt"/>
              </a:rPr>
              <a:t>. Ал </a:t>
            </a:r>
            <a:r>
              <a:rPr lang="ru-RU" dirty="0" err="1" smtClean="0">
                <a:latin typeface="+mj-lt"/>
              </a:rPr>
              <a:t>бүйрект</a:t>
            </a:r>
            <a:r>
              <a:rPr lang="en-US" dirty="0" err="1" smtClean="0">
                <a:latin typeface="+mj-lt"/>
              </a:rPr>
              <a:t>i</a:t>
            </a:r>
            <a:r>
              <a:rPr lang="en-US" dirty="0" smtClean="0">
                <a:latin typeface="+mj-lt"/>
              </a:rPr>
              <a:t> </a:t>
            </a:r>
            <a:r>
              <a:rPr lang="ru-RU" dirty="0" err="1" smtClean="0">
                <a:latin typeface="+mj-lt"/>
              </a:rPr>
              <a:t>әр</a:t>
            </a:r>
            <a:r>
              <a:rPr lang="ru-RU" dirty="0" smtClean="0">
                <a:latin typeface="+mj-lt"/>
              </a:rPr>
              <a:t> </a:t>
            </a:r>
            <a:r>
              <a:rPr lang="ru-RU" dirty="0" err="1" smtClean="0">
                <a:latin typeface="+mj-lt"/>
              </a:rPr>
              <a:t>түрге</a:t>
            </a:r>
            <a:r>
              <a:rPr lang="ru-RU" dirty="0" smtClean="0">
                <a:latin typeface="+mj-lt"/>
              </a:rPr>
              <a:t> </a:t>
            </a:r>
            <a:r>
              <a:rPr lang="ru-RU" dirty="0" err="1" smtClean="0">
                <a:latin typeface="+mj-lt"/>
              </a:rPr>
              <a:t>жататын</a:t>
            </a:r>
            <a:r>
              <a:rPr lang="ru-RU" dirty="0" smtClean="0">
                <a:latin typeface="+mj-lt"/>
              </a:rPr>
              <a:t> </a:t>
            </a:r>
            <a:r>
              <a:rPr lang="ru-RU" dirty="0" err="1" smtClean="0">
                <a:latin typeface="+mj-lt"/>
              </a:rPr>
              <a:t>жануарлар</a:t>
            </a:r>
            <a:r>
              <a:rPr lang="ru-RU" dirty="0" smtClean="0">
                <a:latin typeface="+mj-lt"/>
              </a:rPr>
              <a:t> </a:t>
            </a:r>
            <a:r>
              <a:rPr lang="ru-RU" dirty="0" err="1" smtClean="0">
                <a:latin typeface="+mj-lt"/>
              </a:rPr>
              <a:t>арасында</a:t>
            </a:r>
            <a:r>
              <a:rPr lang="ru-RU" dirty="0" smtClean="0">
                <a:latin typeface="+mj-lt"/>
              </a:rPr>
              <a:t> </a:t>
            </a:r>
            <a:r>
              <a:rPr lang="ru-RU" dirty="0" err="1" smtClean="0">
                <a:latin typeface="+mj-lt"/>
              </a:rPr>
              <a:t>салған</a:t>
            </a:r>
            <a:r>
              <a:rPr lang="ru-RU" dirty="0" smtClean="0">
                <a:latin typeface="+mj-lt"/>
              </a:rPr>
              <a:t> </a:t>
            </a:r>
            <a:r>
              <a:rPr lang="ru-RU" dirty="0" err="1" smtClean="0">
                <a:latin typeface="+mj-lt"/>
              </a:rPr>
              <a:t>кезде</a:t>
            </a:r>
            <a:r>
              <a:rPr lang="ru-RU" dirty="0" smtClean="0">
                <a:latin typeface="+mj-lt"/>
              </a:rPr>
              <a:t>, </a:t>
            </a:r>
            <a:r>
              <a:rPr lang="ru-RU" dirty="0" err="1" smtClean="0">
                <a:latin typeface="+mj-lt"/>
              </a:rPr>
              <a:t>бүйрект</a:t>
            </a:r>
            <a:r>
              <a:rPr lang="en-US" dirty="0" err="1" smtClean="0">
                <a:latin typeface="+mj-lt"/>
              </a:rPr>
              <a:t>i</a:t>
            </a:r>
            <a:r>
              <a:rPr lang="ru-RU" dirty="0" smtClean="0">
                <a:latin typeface="+mj-lt"/>
              </a:rPr>
              <a:t>ң </a:t>
            </a:r>
            <a:r>
              <a:rPr lang="ru-RU" dirty="0" err="1" smtClean="0">
                <a:latin typeface="+mj-lt"/>
              </a:rPr>
              <a:t>қызмет</a:t>
            </a:r>
            <a:r>
              <a:rPr lang="en-US" dirty="0" err="1" smtClean="0">
                <a:latin typeface="+mj-lt"/>
              </a:rPr>
              <a:t>i</a:t>
            </a:r>
            <a:r>
              <a:rPr lang="en-US" dirty="0" smtClean="0">
                <a:latin typeface="+mj-lt"/>
              </a:rPr>
              <a:t> </a:t>
            </a:r>
            <a:r>
              <a:rPr lang="ru-RU" dirty="0" err="1" smtClean="0">
                <a:latin typeface="+mj-lt"/>
              </a:rPr>
              <a:t>ұзақ</a:t>
            </a:r>
            <a:r>
              <a:rPr lang="ru-RU" dirty="0" smtClean="0">
                <a:latin typeface="+mj-lt"/>
              </a:rPr>
              <a:t> </a:t>
            </a:r>
            <a:r>
              <a:rPr lang="ru-RU" dirty="0" err="1" smtClean="0">
                <a:latin typeface="+mj-lt"/>
              </a:rPr>
              <a:t>уақытқа</a:t>
            </a:r>
            <a:r>
              <a:rPr lang="ru-RU" dirty="0" smtClean="0">
                <a:latin typeface="+mj-lt"/>
              </a:rPr>
              <a:t> </a:t>
            </a:r>
            <a:r>
              <a:rPr lang="ru-RU" dirty="0" err="1" smtClean="0">
                <a:latin typeface="+mj-lt"/>
              </a:rPr>
              <a:t>жетпей</a:t>
            </a:r>
            <a:r>
              <a:rPr lang="ru-RU" dirty="0" smtClean="0">
                <a:latin typeface="+mj-lt"/>
              </a:rPr>
              <a:t> (5-14 </a:t>
            </a:r>
            <a:r>
              <a:rPr lang="ru-RU" dirty="0" err="1" smtClean="0">
                <a:latin typeface="+mj-lt"/>
              </a:rPr>
              <a:t>күн</a:t>
            </a:r>
            <a:r>
              <a:rPr lang="ru-RU" dirty="0" smtClean="0">
                <a:latin typeface="+mj-lt"/>
              </a:rPr>
              <a:t>) </a:t>
            </a:r>
            <a:r>
              <a:rPr lang="ru-RU" dirty="0" err="1" smtClean="0">
                <a:latin typeface="+mj-lt"/>
              </a:rPr>
              <a:t>тоқтатылып</a:t>
            </a:r>
            <a:r>
              <a:rPr lang="ru-RU" dirty="0" smtClean="0">
                <a:latin typeface="+mj-lt"/>
              </a:rPr>
              <a:t>, </a:t>
            </a:r>
            <a:r>
              <a:rPr lang="ru-RU" dirty="0" err="1" smtClean="0">
                <a:latin typeface="+mj-lt"/>
              </a:rPr>
              <a:t>мүшен</a:t>
            </a:r>
            <a:r>
              <a:rPr lang="en-US" dirty="0" err="1" smtClean="0">
                <a:latin typeface="+mj-lt"/>
              </a:rPr>
              <a:t>i</a:t>
            </a:r>
            <a:r>
              <a:rPr lang="ru-RU" dirty="0" smtClean="0">
                <a:latin typeface="+mj-lt"/>
              </a:rPr>
              <a:t>ң </a:t>
            </a:r>
            <a:r>
              <a:rPr lang="ru-RU" dirty="0" err="1" smtClean="0">
                <a:latin typeface="+mj-lt"/>
              </a:rPr>
              <a:t>тұрақтамауы</a:t>
            </a:r>
            <a:r>
              <a:rPr lang="ru-RU" dirty="0" smtClean="0">
                <a:latin typeface="+mj-lt"/>
              </a:rPr>
              <a:t> </a:t>
            </a:r>
            <a:r>
              <a:rPr lang="ru-RU" dirty="0" err="1" smtClean="0">
                <a:latin typeface="+mj-lt"/>
              </a:rPr>
              <a:t>белг</a:t>
            </a:r>
            <a:r>
              <a:rPr lang="en-US" dirty="0" err="1" smtClean="0">
                <a:latin typeface="+mj-lt"/>
              </a:rPr>
              <a:t>i</a:t>
            </a:r>
            <a:r>
              <a:rPr lang="ru-RU" dirty="0" err="1" smtClean="0">
                <a:latin typeface="+mj-lt"/>
              </a:rPr>
              <a:t>ленген</a:t>
            </a:r>
            <a:r>
              <a:rPr lang="ru-RU" dirty="0" smtClean="0">
                <a:latin typeface="+mj-lt"/>
              </a:rPr>
              <a:t>. </a:t>
            </a:r>
            <a:r>
              <a:rPr lang="ru-RU" dirty="0" err="1" smtClean="0">
                <a:latin typeface="+mj-lt"/>
              </a:rPr>
              <a:t>Жануарлар</a:t>
            </a:r>
            <a:r>
              <a:rPr lang="ru-RU" dirty="0" smtClean="0">
                <a:latin typeface="+mj-lt"/>
              </a:rPr>
              <a:t> </a:t>
            </a:r>
            <a:r>
              <a:rPr lang="ru-RU" dirty="0" err="1" smtClean="0">
                <a:latin typeface="+mj-lt"/>
              </a:rPr>
              <a:t>арасындағы</a:t>
            </a:r>
            <a:r>
              <a:rPr lang="ru-RU" dirty="0" smtClean="0">
                <a:latin typeface="+mj-lt"/>
              </a:rPr>
              <a:t> </a:t>
            </a:r>
            <a:r>
              <a:rPr lang="ru-RU" dirty="0" err="1" smtClean="0">
                <a:latin typeface="+mj-lt"/>
              </a:rPr>
              <a:t>тәжірибел</a:t>
            </a:r>
            <a:r>
              <a:rPr lang="en-US" dirty="0" err="1" smtClean="0">
                <a:latin typeface="+mj-lt"/>
              </a:rPr>
              <a:t>i</a:t>
            </a:r>
            <a:r>
              <a:rPr lang="ru-RU" dirty="0" smtClean="0">
                <a:latin typeface="+mj-lt"/>
              </a:rPr>
              <a:t>к </a:t>
            </a:r>
            <a:r>
              <a:rPr lang="ru-RU" dirty="0" err="1" smtClean="0">
                <a:latin typeface="+mj-lt"/>
              </a:rPr>
              <a:t>трансплантациялау</a:t>
            </a:r>
            <a:r>
              <a:rPr lang="ru-RU" dirty="0" smtClean="0">
                <a:latin typeface="+mj-lt"/>
              </a:rPr>
              <a:t> 1920-1930 </a:t>
            </a:r>
            <a:r>
              <a:rPr lang="ru-RU" dirty="0" err="1" smtClean="0">
                <a:latin typeface="+mj-lt"/>
              </a:rPr>
              <a:t>жылдарында</a:t>
            </a:r>
            <a:r>
              <a:rPr lang="ru-RU" dirty="0" smtClean="0">
                <a:latin typeface="+mj-lt"/>
              </a:rPr>
              <a:t> </a:t>
            </a:r>
            <a:r>
              <a:rPr lang="ru-RU" dirty="0" err="1" smtClean="0">
                <a:latin typeface="+mj-lt"/>
              </a:rPr>
              <a:t>жалғастырылған</a:t>
            </a:r>
            <a:r>
              <a:rPr lang="ru-RU" dirty="0" smtClean="0">
                <a:latin typeface="+mj-lt"/>
              </a:rPr>
              <a:t>, б</a:t>
            </a:r>
            <a:r>
              <a:rPr lang="en-US" dirty="0" err="1" smtClean="0">
                <a:latin typeface="+mj-lt"/>
              </a:rPr>
              <a:t>i</a:t>
            </a:r>
            <a:r>
              <a:rPr lang="ru-RU" dirty="0" err="1" smtClean="0">
                <a:latin typeface="+mj-lt"/>
              </a:rPr>
              <a:t>рақ</a:t>
            </a:r>
            <a:r>
              <a:rPr lang="ru-RU" dirty="0" smtClean="0">
                <a:latin typeface="+mj-lt"/>
              </a:rPr>
              <a:t> </a:t>
            </a:r>
            <a:r>
              <a:rPr lang="ru-RU" dirty="0" err="1" smtClean="0">
                <a:latin typeface="+mj-lt"/>
              </a:rPr>
              <a:t>әр</a:t>
            </a:r>
            <a:r>
              <a:rPr lang="ru-RU" dirty="0" smtClean="0">
                <a:latin typeface="+mj-lt"/>
              </a:rPr>
              <a:t>-б</a:t>
            </a:r>
            <a:r>
              <a:rPr lang="en-US" dirty="0" err="1" smtClean="0">
                <a:latin typeface="+mj-lt"/>
              </a:rPr>
              <a:t>i</a:t>
            </a:r>
            <a:r>
              <a:rPr lang="ru-RU" dirty="0" smtClean="0">
                <a:latin typeface="+mj-lt"/>
              </a:rPr>
              <a:t>р </a:t>
            </a:r>
            <a:r>
              <a:rPr lang="ru-RU" dirty="0" err="1" smtClean="0">
                <a:latin typeface="+mj-lt"/>
              </a:rPr>
              <a:t>талаптану</a:t>
            </a:r>
            <a:r>
              <a:rPr lang="ru-RU" dirty="0" smtClean="0">
                <a:latin typeface="+mj-lt"/>
              </a:rPr>
              <a:t> </a:t>
            </a:r>
            <a:r>
              <a:rPr lang="ru-RU" dirty="0" err="1" smtClean="0">
                <a:latin typeface="+mj-lt"/>
              </a:rPr>
              <a:t>әрекет</a:t>
            </a:r>
            <a:r>
              <a:rPr lang="en-US" dirty="0" err="1" smtClean="0">
                <a:latin typeface="+mj-lt"/>
              </a:rPr>
              <a:t>i</a:t>
            </a:r>
            <a:r>
              <a:rPr lang="en-US" dirty="0" smtClean="0">
                <a:latin typeface="+mj-lt"/>
              </a:rPr>
              <a:t> </a:t>
            </a:r>
            <a:r>
              <a:rPr lang="ru-RU" dirty="0" err="1" smtClean="0">
                <a:latin typeface="+mj-lt"/>
              </a:rPr>
              <a:t>сәтс</a:t>
            </a:r>
            <a:r>
              <a:rPr lang="en-US" dirty="0" err="1" smtClean="0">
                <a:latin typeface="+mj-lt"/>
              </a:rPr>
              <a:t>i</a:t>
            </a:r>
            <a:r>
              <a:rPr lang="ru-RU" dirty="0" smtClean="0">
                <a:latin typeface="+mj-lt"/>
              </a:rPr>
              <a:t>з </a:t>
            </a:r>
            <a:r>
              <a:rPr lang="ru-RU" dirty="0" err="1" smtClean="0">
                <a:latin typeface="+mj-lt"/>
              </a:rPr>
              <a:t>болып</a:t>
            </a:r>
            <a:r>
              <a:rPr lang="ru-RU" dirty="0" smtClean="0">
                <a:latin typeface="+mj-lt"/>
              </a:rPr>
              <a:t> </a:t>
            </a:r>
            <a:r>
              <a:rPr lang="ru-RU" dirty="0" err="1" smtClean="0">
                <a:latin typeface="+mj-lt"/>
              </a:rPr>
              <a:t>өткен</a:t>
            </a:r>
            <a:r>
              <a:rPr lang="ru-RU" dirty="0" smtClean="0">
                <a:latin typeface="+mj-lt"/>
              </a:rPr>
              <a:t>. </a:t>
            </a:r>
            <a:r>
              <a:rPr lang="ru-RU" dirty="0" err="1" smtClean="0">
                <a:latin typeface="+mj-lt"/>
              </a:rPr>
              <a:t>Ауыстырып</a:t>
            </a:r>
            <a:r>
              <a:rPr lang="ru-RU" dirty="0" smtClean="0">
                <a:latin typeface="+mj-lt"/>
              </a:rPr>
              <a:t> </a:t>
            </a:r>
            <a:r>
              <a:rPr lang="ru-RU" dirty="0" err="1" smtClean="0">
                <a:latin typeface="+mj-lt"/>
              </a:rPr>
              <a:t>салған</a:t>
            </a:r>
            <a:r>
              <a:rPr lang="ru-RU" dirty="0" smtClean="0">
                <a:latin typeface="+mj-lt"/>
              </a:rPr>
              <a:t> </a:t>
            </a:r>
            <a:r>
              <a:rPr lang="ru-RU" dirty="0" err="1" smtClean="0">
                <a:latin typeface="+mj-lt"/>
              </a:rPr>
              <a:t>мүшелер</a:t>
            </a:r>
            <a:r>
              <a:rPr lang="ru-RU" dirty="0" smtClean="0">
                <a:latin typeface="+mj-lt"/>
              </a:rPr>
              <a:t> мен т</a:t>
            </a:r>
            <a:r>
              <a:rPr lang="en-US" dirty="0" err="1" smtClean="0">
                <a:latin typeface="+mj-lt"/>
              </a:rPr>
              <a:t>i</a:t>
            </a:r>
            <a:r>
              <a:rPr lang="ru-RU" dirty="0" err="1" smtClean="0">
                <a:latin typeface="+mj-lt"/>
              </a:rPr>
              <a:t>ндерде</a:t>
            </a:r>
            <a:r>
              <a:rPr lang="ru-RU" dirty="0" smtClean="0">
                <a:latin typeface="+mj-lt"/>
              </a:rPr>
              <a:t> </a:t>
            </a:r>
            <a:r>
              <a:rPr lang="ru-RU" dirty="0" err="1" smtClean="0">
                <a:latin typeface="+mj-lt"/>
              </a:rPr>
              <a:t>ауқымды</a:t>
            </a:r>
            <a:r>
              <a:rPr lang="ru-RU" dirty="0" smtClean="0">
                <a:latin typeface="+mj-lt"/>
              </a:rPr>
              <a:t> </a:t>
            </a:r>
            <a:r>
              <a:rPr lang="ru-RU" dirty="0" err="1" smtClean="0">
                <a:latin typeface="+mj-lt"/>
              </a:rPr>
              <a:t>лейкоциттер</a:t>
            </a:r>
            <a:r>
              <a:rPr lang="ru-RU" dirty="0" smtClean="0">
                <a:latin typeface="+mj-lt"/>
              </a:rPr>
              <a:t> </a:t>
            </a:r>
            <a:r>
              <a:rPr lang="ru-RU" dirty="0" err="1" smtClean="0">
                <a:latin typeface="+mj-lt"/>
              </a:rPr>
              <a:t>шоғырлануы</a:t>
            </a:r>
            <a:r>
              <a:rPr lang="ru-RU" dirty="0" smtClean="0">
                <a:latin typeface="+mj-lt"/>
              </a:rPr>
              <a:t> </a:t>
            </a:r>
            <a:r>
              <a:rPr lang="ru-RU" dirty="0" err="1" smtClean="0">
                <a:latin typeface="+mj-lt"/>
              </a:rPr>
              <a:t>анықталған</a:t>
            </a:r>
            <a:endParaRPr lang="ru-RU" dirty="0">
              <a:latin typeface="+mj-lt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err="1"/>
              <a:t>Трансплантациялық</a:t>
            </a:r>
            <a:r>
              <a:rPr lang="ru-RU" b="1" dirty="0"/>
              <a:t> иммунитет.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7836189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ема2">
  <a:themeElements>
    <a:clrScheme name="Официальная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Times New Roman/Arial">
      <a:majorFont>
        <a:latin typeface="Times New Roman" panose="02020603050405020304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Официальная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Тема2" id="{1F3B164B-E97D-45BC-AD8F-68315D12E883}" vid="{4DE81A75-BF2E-4D09-8EAF-5A26A63354B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Тема2</Template>
  <TotalTime>80</TotalTime>
  <Words>2216</Words>
  <Application>Microsoft Office PowerPoint</Application>
  <PresentationFormat>Широкоэкранный</PresentationFormat>
  <Paragraphs>79</Paragraphs>
  <Slides>15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21" baseType="lpstr">
      <vt:lpstr>Arial</vt:lpstr>
      <vt:lpstr>Georgia</vt:lpstr>
      <vt:lpstr>Times New Roman</vt:lpstr>
      <vt:lpstr>Wingdings</vt:lpstr>
      <vt:lpstr>Wingdings 2</vt:lpstr>
      <vt:lpstr>Тема2</vt:lpstr>
      <vt:lpstr>Презентация PowerPoint</vt:lpstr>
      <vt:lpstr>    Жоспар:</vt:lpstr>
      <vt:lpstr>БАС ГИСТОСӘЙКЕСТIК КОМПЛЕКС</vt:lpstr>
      <vt:lpstr>HLA-комплексінің құрылысы</vt:lpstr>
      <vt:lpstr>Презентация PowerPoint</vt:lpstr>
      <vt:lpstr>Презентация PowerPoint</vt:lpstr>
      <vt:lpstr>Гистосәйкестіктің басты кешенінің қызметі.</vt:lpstr>
      <vt:lpstr>Иммунды жауап гендері</vt:lpstr>
      <vt:lpstr>Трансплантациялық иммунитет.</vt:lpstr>
      <vt:lpstr>Презентация PowerPoint</vt:lpstr>
      <vt:lpstr>Презентация PowerPoint</vt:lpstr>
      <vt:lpstr>Трансплантациялық антигендер</vt:lpstr>
      <vt:lpstr>Презентация PowerPoint</vt:lpstr>
      <vt:lpstr>HLA-антигендердiң аурулармен байланысуы</vt:lpstr>
      <vt:lpstr>Презентация PowerPoint</vt:lpstr>
    </vt:vector>
  </TitlesOfParts>
  <Company>HP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Аружан</dc:creator>
  <cp:lastModifiedBy>Атанбаева Гулшат</cp:lastModifiedBy>
  <cp:revision>10</cp:revision>
  <dcterms:created xsi:type="dcterms:W3CDTF">2024-01-11T16:44:27Z</dcterms:created>
  <dcterms:modified xsi:type="dcterms:W3CDTF">2024-02-21T06:40:19Z</dcterms:modified>
</cp:coreProperties>
</file>